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81" r:id="rId2"/>
    <p:sldId id="286" r:id="rId3"/>
    <p:sldId id="288" r:id="rId4"/>
    <p:sldId id="258" r:id="rId5"/>
    <p:sldId id="290" r:id="rId6"/>
    <p:sldId id="293" r:id="rId7"/>
    <p:sldId id="280" r:id="rId8"/>
    <p:sldId id="257" r:id="rId9"/>
    <p:sldId id="284" r:id="rId10"/>
    <p:sldId id="279" r:id="rId11"/>
    <p:sldId id="259" r:id="rId12"/>
    <p:sldId id="283" r:id="rId13"/>
    <p:sldId id="272" r:id="rId14"/>
    <p:sldId id="271" r:id="rId15"/>
    <p:sldId id="269" r:id="rId16"/>
    <p:sldId id="270" r:id="rId17"/>
    <p:sldId id="273" r:id="rId18"/>
    <p:sldId id="278" r:id="rId19"/>
    <p:sldId id="265" r:id="rId20"/>
    <p:sldId id="294" r:id="rId21"/>
    <p:sldId id="275" r:id="rId22"/>
    <p:sldId id="267" r:id="rId2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2684" autoAdjust="0"/>
    <p:restoredTop sz="94660"/>
  </p:normalViewPr>
  <p:slideViewPr>
    <p:cSldViewPr>
      <p:cViewPr>
        <p:scale>
          <a:sx n="73" d="100"/>
          <a:sy n="73" d="100"/>
        </p:scale>
        <p:origin x="-1752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D32D7-170F-4A7A-B534-BE78B5201B51}" type="datetimeFigureOut">
              <a:rPr lang="pl-PL" smtClean="0"/>
              <a:pPr/>
              <a:t>2016-12-13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BC63-1D1E-46DA-90F2-E2CDF0C94AE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D32D7-170F-4A7A-B534-BE78B5201B51}" type="datetimeFigureOut">
              <a:rPr lang="pl-PL" smtClean="0"/>
              <a:pPr/>
              <a:t>2016-12-13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BC63-1D1E-46DA-90F2-E2CDF0C94AE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D32D7-170F-4A7A-B534-BE78B5201B51}" type="datetimeFigureOut">
              <a:rPr lang="pl-PL" smtClean="0"/>
              <a:pPr/>
              <a:t>2016-12-13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BC63-1D1E-46DA-90F2-E2CDF0C94AE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D32D7-170F-4A7A-B534-BE78B5201B51}" type="datetimeFigureOut">
              <a:rPr lang="pl-PL" smtClean="0"/>
              <a:pPr/>
              <a:t>2016-12-13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BC63-1D1E-46DA-90F2-E2CDF0C94AE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D32D7-170F-4A7A-B534-BE78B5201B51}" type="datetimeFigureOut">
              <a:rPr lang="pl-PL" smtClean="0"/>
              <a:pPr/>
              <a:t>2016-12-13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9FFBC63-1D1E-46DA-90F2-E2CDF0C94AE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D32D7-170F-4A7A-B534-BE78B5201B51}" type="datetimeFigureOut">
              <a:rPr lang="pl-PL" smtClean="0"/>
              <a:pPr/>
              <a:t>2016-12-13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BC63-1D1E-46DA-90F2-E2CDF0C94AE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D32D7-170F-4A7A-B534-BE78B5201B51}" type="datetimeFigureOut">
              <a:rPr lang="pl-PL" smtClean="0"/>
              <a:pPr/>
              <a:t>2016-12-13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BC63-1D1E-46DA-90F2-E2CDF0C94AE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D32D7-170F-4A7A-B534-BE78B5201B51}" type="datetimeFigureOut">
              <a:rPr lang="pl-PL" smtClean="0"/>
              <a:pPr/>
              <a:t>2016-12-13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BC63-1D1E-46DA-90F2-E2CDF0C94AE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D32D7-170F-4A7A-B534-BE78B5201B51}" type="datetimeFigureOut">
              <a:rPr lang="pl-PL" smtClean="0"/>
              <a:pPr/>
              <a:t>2016-12-13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BC63-1D1E-46DA-90F2-E2CDF0C94AE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D32D7-170F-4A7A-B534-BE78B5201B51}" type="datetimeFigureOut">
              <a:rPr lang="pl-PL" smtClean="0"/>
              <a:pPr/>
              <a:t>2016-12-13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BC63-1D1E-46DA-90F2-E2CDF0C94AE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l-P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D32D7-170F-4A7A-B534-BE78B5201B51}" type="datetimeFigureOut">
              <a:rPr lang="pl-PL" smtClean="0"/>
              <a:pPr/>
              <a:t>2016-12-13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BC63-1D1E-46DA-90F2-E2CDF0C94AE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96D32D7-170F-4A7A-B534-BE78B5201B51}" type="datetimeFigureOut">
              <a:rPr lang="pl-PL" smtClean="0"/>
              <a:pPr/>
              <a:t>2016-12-13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9FFBC63-1D1E-46DA-90F2-E2CDF0C94AEC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 descr="Znalezione obrazy dla zapytania 16 listopada kartka z kalendarz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34820" name="AutoShape 4" descr="Znalezione obrazy dla zapytania 16 listopada kartka z kalendarz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-48599" y="21429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BLIŻEJ </a:t>
            </a:r>
          </a:p>
          <a:p>
            <a:pPr algn="ctr"/>
            <a:r>
              <a:rPr lang="pl-PL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NIE</a:t>
            </a:r>
            <a:r>
              <a:rPr lang="pl-PL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PEŁNOSPRAWNOŚCI</a:t>
            </a:r>
            <a:endParaRPr lang="pl-PL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4824" name="Picture 8" descr="Znalezione obrazy dla zapytania 3 grudn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095500"/>
            <a:ext cx="7500990" cy="4619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dobny obra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514" y="214290"/>
            <a:ext cx="9163514" cy="6643710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6286512" y="5072074"/>
            <a:ext cx="2857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i="1" dirty="0" smtClean="0">
                <a:solidFill>
                  <a:schemeClr val="accent6">
                    <a:lumMod val="50000"/>
                  </a:schemeClr>
                </a:solidFill>
              </a:rPr>
              <a:t>Twórczyni pedagogiki specjalnej w Polsce</a:t>
            </a:r>
            <a:endParaRPr lang="pl-PL" sz="1600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643710"/>
          </a:xfrm>
        </p:spPr>
        <p:txBody>
          <a:bodyPr>
            <a:normAutofit fontScale="90000"/>
          </a:bodyPr>
          <a:lstStyle/>
          <a:p>
            <a:r>
              <a:rPr lang="pl-PL" sz="2700" dirty="0" smtClean="0"/>
              <a:t/>
            </a:r>
            <a:br>
              <a:rPr lang="pl-PL" sz="2700" dirty="0" smtClean="0"/>
            </a:br>
            <a:r>
              <a:rPr lang="pl-PL" sz="27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"...A osobę niepełnosprawną trzeba przede wszystkim dostrzec, zbliżyć się do niej i wtedy dopiero można zobaczyć w niej zwyczajnego człowieka, który tak samo jak my, ma uczucia, talenty, ambicje, różne potrzeby i bardzo chce żeby go normalnie traktować. Lęk przed chorymi osobami wynika najczęściej z niewiedzy. Nie wiemy jak się zachować. Najchętniej byśmy się odwrócili - ten odruch też trzeba zrozumieć. Wszyscy chcielibyśmy być piękni, młodzi i bogaci przez całe życie. Na widok strasznie okaleczonej osoby odwracamy się odruchowo. Niektórzy się odwracają i uciekają, ale są też tacy, którzy potrafią się zatrzymać, i pomimo tego, że też się boją, w końcu zaczynają rozumieć, że to też zwyczajny człowiek, który może nie ma nóg, ale ma za to wózek i potrafi z tym żyć..." </a:t>
            </a:r>
            <a:r>
              <a:rPr lang="pl-PL" sz="2700" dirty="0" smtClean="0"/>
              <a:t/>
            </a:r>
            <a:br>
              <a:rPr lang="pl-PL" sz="2700" dirty="0" smtClean="0"/>
            </a:br>
            <a:r>
              <a:rPr lang="pl-PL" sz="1600" i="1" dirty="0" smtClean="0">
                <a:solidFill>
                  <a:srgbClr val="00B0F0"/>
                </a:solidFill>
              </a:rPr>
              <a:t>Anna Dymna – aktorka, prezes fundacji „Mimo wszystko”</a:t>
            </a:r>
            <a:br>
              <a:rPr lang="pl-PL" sz="1600" i="1" dirty="0" smtClean="0">
                <a:solidFill>
                  <a:srgbClr val="00B0F0"/>
                </a:solidFill>
              </a:rPr>
            </a:br>
            <a:endParaRPr lang="pl-PL" sz="1600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14348" y="214290"/>
            <a:ext cx="8001056" cy="39703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5400" dirty="0" smtClean="0">
                <a:latin typeface="Century Gothic" pitchFamily="34" charset="0"/>
              </a:rPr>
              <a:t>Jedyną</a:t>
            </a:r>
          </a:p>
          <a:p>
            <a:pPr algn="ctr"/>
            <a:r>
              <a:rPr lang="pl-PL" sz="5400" dirty="0" smtClean="0">
                <a:latin typeface="Californian FB" pitchFamily="18" charset="0"/>
              </a:rPr>
              <a:t>niepełnosprawnością</a:t>
            </a:r>
          </a:p>
          <a:p>
            <a:pPr algn="ctr"/>
            <a:r>
              <a:rPr lang="pl-PL" sz="5400" dirty="0" smtClean="0">
                <a:latin typeface="Comic Sans MS" pitchFamily="66" charset="0"/>
              </a:rPr>
              <a:t>w życiu jest</a:t>
            </a:r>
          </a:p>
          <a:p>
            <a:pPr algn="ctr"/>
            <a:r>
              <a:rPr lang="pl-PL" sz="5400" dirty="0" smtClean="0">
                <a:latin typeface="Chiller" pitchFamily="82" charset="0"/>
              </a:rPr>
              <a:t>złe nastawienie</a:t>
            </a:r>
          </a:p>
          <a:p>
            <a:endParaRPr lang="pl-PL" dirty="0" smtClean="0">
              <a:latin typeface="Californian FB" pitchFamily="18" charset="0"/>
            </a:endParaRPr>
          </a:p>
          <a:p>
            <a:pPr algn="r"/>
            <a:r>
              <a:rPr lang="pl-PL" dirty="0" smtClean="0">
                <a:latin typeface="Californian FB" pitchFamily="18" charset="0"/>
              </a:rPr>
              <a:t>Scott Hamilton</a:t>
            </a:r>
            <a:endParaRPr lang="pl-PL" dirty="0">
              <a:latin typeface="Californian FB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Znalezione obrazy dla zapytania cytaty o niepełnosprawnośc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290"/>
            <a:ext cx="7715304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Znalezione obrazy dla zapytania cytaty o niepełnosprawnośc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0515"/>
            <a:ext cx="8215370" cy="64017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az 1" descr="Znalezione obrazy dla zapytania sentencje o dzieciach niepełnosprawny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115926"/>
            <a:ext cx="3786214" cy="152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/>
          <p:cNvSpPr txBox="1"/>
          <p:nvPr/>
        </p:nvSpPr>
        <p:spPr>
          <a:xfrm>
            <a:off x="0" y="0"/>
            <a:ext cx="878687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i="1" dirty="0" smtClean="0"/>
              <a:t>„Każdy człowiek zdrowy, głuchy, niewidomy, słabo widzący, niedostosowany społecznie, inwalida ruchu, ma prawo do:</a:t>
            </a:r>
          </a:p>
          <a:p>
            <a:pPr>
              <a:buFont typeface="Wingdings" pitchFamily="2" charset="2"/>
              <a:buChar char="ü"/>
            </a:pPr>
            <a:r>
              <a:rPr lang="pl-PL" sz="3600" b="1" i="1" dirty="0" smtClean="0"/>
              <a:t>opieki</a:t>
            </a:r>
          </a:p>
          <a:p>
            <a:pPr>
              <a:buFont typeface="Wingdings" pitchFamily="2" charset="2"/>
              <a:buChar char="ü"/>
            </a:pPr>
            <a:r>
              <a:rPr lang="pl-PL" sz="3600" b="1" i="1" dirty="0" smtClean="0"/>
              <a:t>wychowania</a:t>
            </a:r>
          </a:p>
          <a:p>
            <a:pPr>
              <a:buFont typeface="Wingdings" pitchFamily="2" charset="2"/>
              <a:buChar char="ü"/>
            </a:pPr>
            <a:r>
              <a:rPr lang="pl-PL" sz="3600" b="1" i="1" dirty="0" smtClean="0"/>
              <a:t>pobierania nauki</a:t>
            </a:r>
          </a:p>
          <a:p>
            <a:pPr>
              <a:buFont typeface="Wingdings" pitchFamily="2" charset="2"/>
              <a:buChar char="ü"/>
            </a:pPr>
            <a:r>
              <a:rPr lang="pl-PL" sz="3600" b="1" i="1" dirty="0" smtClean="0"/>
              <a:t>życia w społeczeństwie”</a:t>
            </a:r>
          </a:p>
          <a:p>
            <a:endParaRPr lang="pl-PL" dirty="0" smtClean="0"/>
          </a:p>
          <a:p>
            <a:pPr algn="r"/>
            <a:r>
              <a:rPr lang="pl-PL" dirty="0" smtClean="0"/>
              <a:t>Preambuła Międzynarodowej Konwencji Praw Człowieka</a:t>
            </a:r>
          </a:p>
          <a:p>
            <a:pPr>
              <a:buFont typeface="Wingdings" pitchFamily="2" charset="2"/>
              <a:buChar char="ü"/>
            </a:pPr>
            <a:endParaRPr lang="pl-PL" dirty="0" smtClean="0"/>
          </a:p>
          <a:p>
            <a:pPr>
              <a:buFont typeface="Wingdings" pitchFamily="2" charset="2"/>
              <a:buChar char="ü"/>
            </a:pP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429124" y="5072074"/>
            <a:ext cx="471487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3200" dirty="0" smtClean="0"/>
          </a:p>
          <a:p>
            <a:r>
              <a:rPr lang="pl-PL" sz="6000" dirty="0" smtClean="0"/>
              <a:t>   =      </a:t>
            </a:r>
            <a:r>
              <a:rPr lang="pl-PL" sz="6000" dirty="0" smtClean="0">
                <a:solidFill>
                  <a:srgbClr val="00B0F0"/>
                </a:solidFill>
              </a:rPr>
              <a:t>mogę</a:t>
            </a:r>
            <a:endParaRPr lang="pl-PL" sz="6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Znalezione obrazy dla zapytania cytaty o niepełnosprawnośc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-50009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Podobny obra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57166"/>
            <a:ext cx="3929090" cy="6143668"/>
          </a:xfrm>
          <a:prstGeom prst="rect">
            <a:avLst/>
          </a:prstGeom>
          <a:noFill/>
        </p:spPr>
      </p:pic>
      <p:pic>
        <p:nvPicPr>
          <p:cNvPr id="32772" name="Picture 4" descr="Podobny obra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23395"/>
            <a:ext cx="4000528" cy="61774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Podobny obra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2530" name="Picture 2" descr="Podobny obra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3554" name="Picture 2" descr="Znalezione obrazy dla zapytania podział niepełnosprawnośc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14282" y="285728"/>
            <a:ext cx="871543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smtClean="0">
                <a:solidFill>
                  <a:srgbClr val="002060"/>
                </a:solidFill>
              </a:rPr>
              <a:t>Pamiętajmy :</a:t>
            </a:r>
          </a:p>
          <a:p>
            <a:endParaRPr lang="pl-PL" sz="4000" dirty="0" smtClean="0">
              <a:solidFill>
                <a:srgbClr val="C00000"/>
              </a:solidFill>
            </a:endParaRPr>
          </a:p>
          <a:p>
            <a:pPr algn="ctr"/>
            <a:r>
              <a:rPr lang="pl-PL" sz="4000" dirty="0" smtClean="0">
                <a:solidFill>
                  <a:srgbClr val="0070C0"/>
                </a:solidFill>
              </a:rPr>
              <a:t>16 XI  </a:t>
            </a:r>
            <a:r>
              <a:rPr lang="pl-PL" sz="4000" dirty="0" smtClean="0">
                <a:solidFill>
                  <a:srgbClr val="C00000"/>
                </a:solidFill>
              </a:rPr>
              <a:t>Międzynarodowy Dzień</a:t>
            </a:r>
          </a:p>
          <a:p>
            <a:pPr algn="ctr"/>
            <a:r>
              <a:rPr lang="pl-PL" sz="4000" dirty="0" smtClean="0">
                <a:solidFill>
                  <a:srgbClr val="C00000"/>
                </a:solidFill>
              </a:rPr>
              <a:t>           Tolerancji</a:t>
            </a:r>
          </a:p>
          <a:p>
            <a:pPr algn="ctr"/>
            <a:endParaRPr lang="pl-PL" sz="4000" dirty="0" smtClean="0">
              <a:solidFill>
                <a:srgbClr val="C00000"/>
              </a:solidFill>
            </a:endParaRPr>
          </a:p>
          <a:p>
            <a:pPr algn="ctr"/>
            <a:r>
              <a:rPr lang="pl-PL" sz="4000" dirty="0" smtClean="0">
                <a:solidFill>
                  <a:srgbClr val="0070C0"/>
                </a:solidFill>
              </a:rPr>
              <a:t>3 XII  </a:t>
            </a:r>
            <a:r>
              <a:rPr lang="pl-PL" sz="4000" dirty="0" smtClean="0">
                <a:solidFill>
                  <a:srgbClr val="FFFF00"/>
                </a:solidFill>
              </a:rPr>
              <a:t>Międzynarodowy Dzień   </a:t>
            </a:r>
          </a:p>
          <a:p>
            <a:pPr algn="ctr"/>
            <a:r>
              <a:rPr lang="pl-PL" sz="4000" dirty="0" smtClean="0">
                <a:solidFill>
                  <a:srgbClr val="FFFF00"/>
                </a:solidFill>
              </a:rPr>
              <a:t>          Osób Niepełnosprawnych</a:t>
            </a:r>
          </a:p>
          <a:p>
            <a:pPr algn="ctr"/>
            <a:endParaRPr lang="pl-PL" sz="4000" dirty="0" smtClean="0">
              <a:solidFill>
                <a:srgbClr val="FFFF00"/>
              </a:solidFill>
            </a:endParaRPr>
          </a:p>
          <a:p>
            <a:pPr algn="ctr"/>
            <a:r>
              <a:rPr lang="pl-PL" sz="4000" dirty="0" smtClean="0">
                <a:solidFill>
                  <a:srgbClr val="0070C0"/>
                </a:solidFill>
              </a:rPr>
              <a:t>10 XII  </a:t>
            </a:r>
            <a:r>
              <a:rPr lang="pl-PL" sz="4000" dirty="0" smtClean="0"/>
              <a:t>Światowy Dzień Ochrony  </a:t>
            </a:r>
          </a:p>
          <a:p>
            <a:pPr algn="ctr"/>
            <a:r>
              <a:rPr lang="pl-PL" sz="4000" dirty="0" smtClean="0"/>
              <a:t>            Praw Dziecka </a:t>
            </a:r>
            <a:endParaRPr lang="pl-PL" sz="4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 descr="Znalezione obrazy dla zapytania fundacje pomagające niepełnosprawny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4820" name="Picture 4" descr="Znalezione obrazy dla zapytania fundacje pomagające niepełnosprawny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1"/>
            <a:ext cx="4214842" cy="1785950"/>
          </a:xfrm>
          <a:prstGeom prst="rect">
            <a:avLst/>
          </a:prstGeom>
          <a:noFill/>
        </p:spPr>
      </p:pic>
      <p:pic>
        <p:nvPicPr>
          <p:cNvPr id="34824" name="Picture 8" descr="Znalezione obrazy dla zapytania fundacje pomagające niepełnosprawny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876"/>
            <a:ext cx="2786082" cy="1643074"/>
          </a:xfrm>
          <a:prstGeom prst="rect">
            <a:avLst/>
          </a:prstGeom>
          <a:noFill/>
        </p:spPr>
      </p:pic>
      <p:pic>
        <p:nvPicPr>
          <p:cNvPr id="34826" name="Picture 10" descr="Znalezione obrazy dla zapytania fundacje pomagające niepełnosprawny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3571876"/>
            <a:ext cx="2714644" cy="1643074"/>
          </a:xfrm>
          <a:prstGeom prst="rect">
            <a:avLst/>
          </a:prstGeom>
          <a:noFill/>
        </p:spPr>
      </p:pic>
      <p:pic>
        <p:nvPicPr>
          <p:cNvPr id="34828" name="Picture 12" descr="Znalezione obrazy dla zapytania fundacje pomagające niepełnosprawny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1643051"/>
            <a:ext cx="4262434" cy="1785950"/>
          </a:xfrm>
          <a:prstGeom prst="rect">
            <a:avLst/>
          </a:prstGeom>
          <a:noFill/>
        </p:spPr>
      </p:pic>
      <p:pic>
        <p:nvPicPr>
          <p:cNvPr id="34830" name="Picture 14" descr="Znalezione obrazy dla zapytania fundacje pomagające niepełnosprawny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26" y="3571876"/>
            <a:ext cx="2428892" cy="1643074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714348" y="0"/>
            <a:ext cx="78581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FFC000"/>
                </a:solidFill>
              </a:rPr>
              <a:t>Istnieje wiele fundacji pomagających osobom niepełnosprawnym. Wystarczy 1 </a:t>
            </a:r>
            <a:r>
              <a:rPr lang="pl-PL" sz="2400" b="1" dirty="0" err="1" smtClean="0">
                <a:solidFill>
                  <a:srgbClr val="FFC000"/>
                </a:solidFill>
              </a:rPr>
              <a:t>sms</a:t>
            </a:r>
            <a:r>
              <a:rPr lang="pl-PL" sz="2400" b="1" dirty="0" smtClean="0">
                <a:solidFill>
                  <a:srgbClr val="FFC000"/>
                </a:solidFill>
              </a:rPr>
              <a:t> lub 1% twojego podatku a i </a:t>
            </a:r>
            <a:r>
              <a:rPr lang="pl-PL" sz="2400" b="1" dirty="0" smtClean="0">
                <a:solidFill>
                  <a:srgbClr val="FF0000"/>
                </a:solidFill>
              </a:rPr>
              <a:t>TY możesz pomóc! </a:t>
            </a:r>
          </a:p>
          <a:p>
            <a:pPr algn="ctr"/>
            <a:r>
              <a:rPr lang="pl-PL" sz="2400" b="1" dirty="0" smtClean="0">
                <a:solidFill>
                  <a:srgbClr val="FFC000"/>
                </a:solidFill>
              </a:rPr>
              <a:t>Najbardziej popularne fundacje to:</a:t>
            </a:r>
            <a:endParaRPr lang="pl-PL" sz="2400" b="1" dirty="0">
              <a:solidFill>
                <a:srgbClr val="FFC000"/>
              </a:solidFill>
            </a:endParaRPr>
          </a:p>
        </p:txBody>
      </p:sp>
      <p:pic>
        <p:nvPicPr>
          <p:cNvPr id="10" name="Picture 2" descr="Znalezione obrazy dla zapytania fundacja słoneczk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5357827"/>
            <a:ext cx="4286280" cy="1285883"/>
          </a:xfrm>
          <a:prstGeom prst="rect">
            <a:avLst/>
          </a:prstGeom>
          <a:noFill/>
        </p:spPr>
      </p:pic>
      <p:pic>
        <p:nvPicPr>
          <p:cNvPr id="11" name="Picture 2" descr="Znalezione obrazy dla zapytania cytaty o niepełnosprawności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86314" y="5357826"/>
            <a:ext cx="4214842" cy="1285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Znalezione obrazy dla zapytania dziękuję za uwagę prezentacja 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Znalezione obrazy dla zapytania fundacje pomagające niepełnosprawny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pl-PL" sz="2400" dirty="0" smtClean="0">
                <a:solidFill>
                  <a:srgbClr val="FF0000"/>
                </a:solidFill>
              </a:rPr>
              <a:t/>
            </a:r>
            <a:br>
              <a:rPr lang="pl-PL" sz="2400" dirty="0" smtClean="0">
                <a:solidFill>
                  <a:srgbClr val="FF0000"/>
                </a:solidFill>
              </a:rPr>
            </a:br>
            <a:r>
              <a:rPr lang="pl-PL" sz="2400" dirty="0" smtClean="0">
                <a:solidFill>
                  <a:srgbClr val="FF0000"/>
                </a:solidFill>
              </a:rPr>
              <a:t>Powszechna Deklaracja Praw Człowieka, </a:t>
            </a:r>
            <a:br>
              <a:rPr lang="pl-PL" sz="2400" dirty="0" smtClean="0">
                <a:solidFill>
                  <a:srgbClr val="FF0000"/>
                </a:solidFill>
              </a:rPr>
            </a:br>
            <a:r>
              <a:rPr lang="pl-PL" sz="2400" dirty="0" smtClean="0">
                <a:solidFill>
                  <a:srgbClr val="FF0000"/>
                </a:solidFill>
              </a:rPr>
              <a:t>Artykuł 1: </a:t>
            </a:r>
            <a:br>
              <a:rPr lang="pl-PL" sz="2400" dirty="0" smtClean="0">
                <a:solidFill>
                  <a:srgbClr val="FF0000"/>
                </a:solidFill>
              </a:rPr>
            </a:br>
            <a:r>
              <a:rPr lang="pl-PL" sz="2400" dirty="0" smtClean="0">
                <a:solidFill>
                  <a:srgbClr val="FF0000"/>
                </a:solidFill>
              </a:rPr>
              <a:t/>
            </a:r>
            <a:br>
              <a:rPr lang="pl-PL" sz="2400" dirty="0" smtClean="0">
                <a:solidFill>
                  <a:srgbClr val="FF0000"/>
                </a:solidFill>
              </a:rPr>
            </a:br>
            <a:r>
              <a:rPr lang="pl-PL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"...Wszyscy ludzie rodzą się wolni i równi </a:t>
            </a:r>
            <a:br>
              <a:rPr lang="pl-PL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swej godności i w swych prawach. </a:t>
            </a:r>
            <a:br>
              <a:rPr lang="pl-PL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Są oni obdarzeni rozumem i sumieniem </a:t>
            </a:r>
            <a:br>
              <a:rPr lang="pl-PL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powinni postępować wobec innych </a:t>
            </a:r>
            <a:br>
              <a:rPr lang="pl-PL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duchu braterstwa. </a:t>
            </a:r>
            <a:br>
              <a:rPr lang="pl-PL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Prawa człowieka przysługują każdej osobie </a:t>
            </a:r>
            <a:br>
              <a:rPr lang="pl-PL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bez względu na płeć, język, kolor skóry, </a:t>
            </a:r>
            <a:br>
              <a:rPr lang="pl-PL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narodowość, pochodzenie społeczne, </a:t>
            </a:r>
            <a:br>
              <a:rPr lang="pl-PL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wyznanie, światopogląd, </a:t>
            </a:r>
            <a:br>
              <a:rPr lang="pl-PL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poglądy polityczne, niepełnosprawność </a:t>
            </a:r>
            <a:br>
              <a:rPr lang="pl-PL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jakąkolwiek inną cechę. </a:t>
            </a:r>
            <a:br>
              <a:rPr lang="pl-PL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Wynikają one z godności osobowej człowieka... "</a:t>
            </a:r>
            <a:br>
              <a:rPr lang="pl-PL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28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Znalezione obrazy dla zapytania rodzaje niepełnosprawnośc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0"/>
            <a:ext cx="914403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Znalezione obrazy dla zapytania rodzaje niepełnosprawnośc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45" y="285728"/>
            <a:ext cx="8453497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nalezione obrazy dla zapytania JAN PAWEŁ II O NIEPEŁNOSPRAWNOŚC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8143932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pl-PL" sz="2800" dirty="0" smtClean="0">
                <a:solidFill>
                  <a:srgbClr val="C00000"/>
                </a:solidFill>
                <a:effectLst/>
              </a:rPr>
              <a:t>Jan Paweł II : </a:t>
            </a:r>
            <a:br>
              <a:rPr lang="pl-PL" sz="2800" dirty="0" smtClean="0">
                <a:solidFill>
                  <a:srgbClr val="C00000"/>
                </a:solidFill>
                <a:effectLst/>
              </a:rPr>
            </a:br>
            <a:r>
              <a:rPr lang="pl-PL" sz="2800" dirty="0" smtClean="0">
                <a:solidFill>
                  <a:srgbClr val="C00000"/>
                </a:solidFill>
                <a:effectLst/>
              </a:rPr>
              <a:t/>
            </a:r>
            <a:br>
              <a:rPr lang="pl-PL" sz="2800" dirty="0" smtClean="0">
                <a:solidFill>
                  <a:srgbClr val="C00000"/>
                </a:solidFill>
                <a:effectLst/>
              </a:rPr>
            </a:br>
            <a:r>
              <a:rPr lang="pl-PL" sz="2800" dirty="0" smtClean="0">
                <a:solidFill>
                  <a:srgbClr val="FFFF00"/>
                </a:solidFill>
              </a:rPr>
              <a:t>„</a:t>
            </a:r>
            <a:r>
              <a:rPr lang="pl-PL" sz="3200" dirty="0" smtClean="0">
                <a:solidFill>
                  <a:srgbClr val="FFFF00"/>
                </a:solidFill>
              </a:rPr>
              <a:t>Osoby niepełnosprawne w pełni są podmiotami ludzkimi  </a:t>
            </a:r>
            <a:br>
              <a:rPr lang="pl-PL" sz="3200" dirty="0" smtClean="0">
                <a:solidFill>
                  <a:srgbClr val="FFFF00"/>
                </a:solidFill>
              </a:rPr>
            </a:br>
            <a:r>
              <a:rPr lang="pl-PL" sz="3200" dirty="0" smtClean="0">
                <a:solidFill>
                  <a:srgbClr val="FFFF00"/>
                </a:solidFill>
              </a:rPr>
              <a:t>z należnymi im wrodzonymi, świętymi </a:t>
            </a:r>
            <a:br>
              <a:rPr lang="pl-PL" sz="3200" dirty="0" smtClean="0">
                <a:solidFill>
                  <a:srgbClr val="FFFF00"/>
                </a:solidFill>
              </a:rPr>
            </a:br>
            <a:r>
              <a:rPr lang="pl-PL" sz="3200" dirty="0" smtClean="0">
                <a:solidFill>
                  <a:srgbClr val="FFFF00"/>
                </a:solidFill>
              </a:rPr>
              <a:t>i nienaruszalnymi prawami, które mimo ograniczeń cierpień wpisanych w ich ciało </a:t>
            </a:r>
            <a:br>
              <a:rPr lang="pl-PL" sz="3200" dirty="0" smtClean="0">
                <a:solidFill>
                  <a:srgbClr val="FFFF00"/>
                </a:solidFill>
              </a:rPr>
            </a:br>
            <a:r>
              <a:rPr lang="pl-PL" sz="3200" dirty="0" smtClean="0">
                <a:solidFill>
                  <a:srgbClr val="FFFF00"/>
                </a:solidFill>
              </a:rPr>
              <a:t>i władze, stanowią jednak </a:t>
            </a:r>
            <a:br>
              <a:rPr lang="pl-PL" sz="3200" dirty="0" smtClean="0">
                <a:solidFill>
                  <a:srgbClr val="FFFF00"/>
                </a:solidFill>
              </a:rPr>
            </a:br>
            <a:r>
              <a:rPr lang="pl-PL" sz="3200" dirty="0" smtClean="0">
                <a:solidFill>
                  <a:srgbClr val="FFFF00"/>
                </a:solidFill>
              </a:rPr>
              <a:t>o szczególnym znaczeniu godności i wielkości człowieka…”</a:t>
            </a:r>
            <a:br>
              <a:rPr lang="pl-PL" sz="3200" dirty="0" smtClean="0">
                <a:solidFill>
                  <a:srgbClr val="FFFF00"/>
                </a:solidFill>
              </a:rPr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                                                          </a:t>
            </a:r>
            <a:r>
              <a:rPr lang="pl-PL" sz="2000" dirty="0" smtClean="0">
                <a:solidFill>
                  <a:srgbClr val="C00000"/>
                </a:solidFill>
                <a:effectLst/>
              </a:rPr>
              <a:t>(Rozdział XXII  </a:t>
            </a:r>
            <a:br>
              <a:rPr lang="pl-PL" sz="2000" dirty="0" smtClean="0">
                <a:solidFill>
                  <a:srgbClr val="C00000"/>
                </a:solidFill>
                <a:effectLst/>
              </a:rPr>
            </a:br>
            <a:r>
              <a:rPr lang="pl-PL" sz="2000" dirty="0" smtClean="0">
                <a:solidFill>
                  <a:srgbClr val="C00000"/>
                </a:solidFill>
                <a:effectLst/>
              </a:rPr>
              <a:t>                                                               encykliki Laborem exercens) </a:t>
            </a:r>
            <a:br>
              <a:rPr lang="pl-PL" sz="2000" dirty="0" smtClean="0">
                <a:solidFill>
                  <a:srgbClr val="C00000"/>
                </a:solidFill>
                <a:effectLst/>
              </a:rPr>
            </a:br>
            <a:endParaRPr lang="pl-PL" sz="2000" dirty="0">
              <a:solidFill>
                <a:srgbClr val="C0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dobny obra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rzchołek">
  <a:themeElements>
    <a:clrScheme name="Wierzchołek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Wierzchołek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ierzchołek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261</TotalTime>
  <Words>107</Words>
  <Application>Microsoft Office PowerPoint</Application>
  <PresentationFormat>Pokaz na ekranie (4:3)</PresentationFormat>
  <Paragraphs>33</Paragraphs>
  <Slides>22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Wierzchołek</vt:lpstr>
      <vt:lpstr>Slajd 1</vt:lpstr>
      <vt:lpstr>Slajd 2</vt:lpstr>
      <vt:lpstr>Slajd 3</vt:lpstr>
      <vt:lpstr> Powszechna Deklaracja Praw Człowieka,  Artykuł 1:   "...Wszyscy ludzie rodzą się wolni i równi  w swej godności i w swych prawach.  Są oni obdarzeni rozumem i sumieniem  i powinni postępować wobec innych  w duchu braterstwa.  Prawa człowieka przysługują każdej osobie  bez względu na płeć, język, kolor skóry,  narodowość, pochodzenie społeczne,  wyznanie, światopogląd,  poglądy polityczne, niepełnosprawność  i jakąkolwiek inną cechę.  Wynikają one z godności osobowej człowieka... " </vt:lpstr>
      <vt:lpstr>Slajd 5</vt:lpstr>
      <vt:lpstr>Slajd 6</vt:lpstr>
      <vt:lpstr>Slajd 7</vt:lpstr>
      <vt:lpstr>Jan Paweł II :   „Osoby niepełnosprawne w pełni są podmiotami ludzkimi   z należnymi im wrodzonymi, świętymi  i nienaruszalnymi prawami, które mimo ograniczeń cierpień wpisanych w ich ciało  i władze, stanowią jednak  o szczególnym znaczeniu godności i wielkości człowieka…”                                                             (Rozdział XXII                                                                  encykliki Laborem exercens)  </vt:lpstr>
      <vt:lpstr>Slajd 9</vt:lpstr>
      <vt:lpstr>Slajd 10</vt:lpstr>
      <vt:lpstr> "...A osobę niepełnosprawną trzeba przede wszystkim dostrzec, zbliżyć się do niej i wtedy dopiero można zobaczyć w niej zwyczajnego człowieka, który tak samo jak my, ma uczucia, talenty, ambicje, różne potrzeby i bardzo chce żeby go normalnie traktować. Lęk przed chorymi osobami wynika najczęściej z niewiedzy. Nie wiemy jak się zachować. Najchętniej byśmy się odwrócili - ten odruch też trzeba zrozumieć. Wszyscy chcielibyśmy być piękni, młodzi i bogaci przez całe życie. Na widok strasznie okaleczonej osoby odwracamy się odruchowo. Niektórzy się odwracają i uciekają, ale są też tacy, którzy potrafią się zatrzymać, i pomimo tego, że też się boją, w końcu zaczynają rozumieć, że to też zwyczajny człowiek, który może nie ma nóg, ale ma za to wózek i potrafi z tym żyć..."  Anna Dymna – aktorka, prezes fundacji „Mimo wszystko” 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</vt:vector>
  </TitlesOfParts>
  <Company>Ministrerstwo Edukacji Narodowej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NIEPEŁNOSPRAWNI</dc:title>
  <dc:creator>Filip</dc:creator>
  <cp:lastModifiedBy>lukasz</cp:lastModifiedBy>
  <cp:revision>29</cp:revision>
  <dcterms:created xsi:type="dcterms:W3CDTF">2016-11-30T07:05:33Z</dcterms:created>
  <dcterms:modified xsi:type="dcterms:W3CDTF">2016-12-13T21:22:55Z</dcterms:modified>
</cp:coreProperties>
</file>