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9" r:id="rId4"/>
    <p:sldId id="282" r:id="rId5"/>
    <p:sldId id="283" r:id="rId6"/>
    <p:sldId id="297" r:id="rId7"/>
    <p:sldId id="258" r:id="rId8"/>
    <p:sldId id="288" r:id="rId9"/>
    <p:sldId id="286" r:id="rId10"/>
    <p:sldId id="291" r:id="rId11"/>
    <p:sldId id="290" r:id="rId12"/>
    <p:sldId id="292" r:id="rId13"/>
    <p:sldId id="293" r:id="rId14"/>
    <p:sldId id="298" r:id="rId15"/>
    <p:sldId id="296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69D77B6-B6D3-44F0-8C7D-75742D4332D8}">
          <p14:sldIdLst>
            <p14:sldId id="256"/>
            <p14:sldId id="257"/>
            <p14:sldId id="279"/>
            <p14:sldId id="282"/>
            <p14:sldId id="283"/>
            <p14:sldId id="297"/>
            <p14:sldId id="258"/>
            <p14:sldId id="288"/>
            <p14:sldId id="286"/>
            <p14:sldId id="291"/>
            <p14:sldId id="290"/>
            <p14:sldId id="292"/>
            <p14:sldId id="293"/>
            <p14:sldId id="298"/>
            <p14:sldId id="296"/>
          </p14:sldIdLst>
        </p14:section>
        <p14:section name="Sekcja bez tytułu" id="{EBFCD8CC-7963-49B6-B7CD-922F674B3BF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6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C7187E-DE85-42AB-8AAF-03C543A8BA39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7D43EC-A9EC-45A1-87B1-D35C42970BC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16631"/>
            <a:ext cx="5724525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2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4581128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dirty="0" smtClean="0"/>
              <a:t>Piotr </a:t>
            </a:r>
            <a:r>
              <a:rPr lang="pl-PL" dirty="0" err="1" smtClean="0"/>
              <a:t>Swend</a:t>
            </a:r>
            <a:r>
              <a:rPr lang="pl-PL" dirty="0" smtClean="0"/>
              <a:t>,  </a:t>
            </a:r>
          </a:p>
          <a:p>
            <a:pPr algn="ctr"/>
            <a:r>
              <a:rPr lang="pl-PL" dirty="0" smtClean="0"/>
              <a:t>czyli popularny Maciek </a:t>
            </a:r>
          </a:p>
          <a:p>
            <a:pPr algn="ctr"/>
            <a:r>
              <a:rPr lang="pl-PL" dirty="0" smtClean="0"/>
              <a:t>z "Klanu"</a:t>
            </a:r>
            <a:endParaRPr lang="pl-PL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424847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8083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779912" y="836712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Najmłodszy w historii zdobywca dwóch biegunów ( północnego i południowego)</a:t>
            </a:r>
          </a:p>
          <a:p>
            <a:pPr algn="ctr"/>
            <a:r>
              <a:rPr lang="pl-PL" dirty="0" smtClean="0"/>
              <a:t> w jednym roku. Pierwsza osoba </a:t>
            </a:r>
          </a:p>
          <a:p>
            <a:pPr algn="ctr"/>
            <a:r>
              <a:rPr lang="pl-PL" dirty="0" smtClean="0"/>
              <a:t>z niepełnosprawnością, która dokonała tego wyczynu. Jan Mela udowadnia, </a:t>
            </a:r>
          </a:p>
          <a:p>
            <a:pPr algn="ctr"/>
            <a:r>
              <a:rPr lang="pl-PL" dirty="0" smtClean="0"/>
              <a:t>że brak nogi i ręki nie stanowi dla niego ograniczenia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1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606563" cy="541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5576" y="55892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Natalia Partyka odnosi ogromne sukcesy </a:t>
            </a:r>
          </a:p>
          <a:p>
            <a:pPr algn="ctr"/>
            <a:r>
              <a:rPr lang="pl-PL" dirty="0" smtClean="0"/>
              <a:t>w sporcie</a:t>
            </a:r>
            <a:endParaRPr lang="pl-PL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336658" cy="489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40229" y="10873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Christopher </a:t>
            </a:r>
            <a:r>
              <a:rPr lang="pl-PL" dirty="0" err="1" smtClean="0"/>
              <a:t>Reeve</a:t>
            </a:r>
            <a:r>
              <a:rPr lang="pl-PL" dirty="0" smtClean="0"/>
              <a:t> grał legendarnego supermana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60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98" y="335764"/>
            <a:ext cx="27363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28782" y="47971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Oscar </a:t>
            </a:r>
            <a:r>
              <a:rPr lang="pl-PL" dirty="0" err="1" smtClean="0"/>
              <a:t>Pistorius</a:t>
            </a:r>
            <a:r>
              <a:rPr lang="pl-PL" dirty="0" smtClean="0"/>
              <a:t> niepokonany na </a:t>
            </a:r>
            <a:r>
              <a:rPr lang="pl-PL" dirty="0"/>
              <a:t>bieżni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3103"/>
            <a:ext cx="31057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975346" y="620688"/>
            <a:ext cx="327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Peter </a:t>
            </a:r>
            <a:r>
              <a:rPr lang="pl-PL" dirty="0" err="1" smtClean="0"/>
              <a:t>Dinklage</a:t>
            </a:r>
            <a:r>
              <a:rPr lang="pl-PL" dirty="0" smtClean="0"/>
              <a:t> jest wielką gwiazdą, głównie dzięki serii "Gra o tron". Prywatnie jest mężem i ojcem.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849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8520"/>
            <a:ext cx="4013200" cy="58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5991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Stephen Hawking jest geniuszem nauki</a:t>
            </a:r>
            <a:endParaRPr lang="pl-PL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625"/>
            <a:ext cx="2939501" cy="44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997634" y="490498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Monika </a:t>
            </a:r>
            <a:r>
              <a:rPr lang="pl-PL" dirty="0" err="1" smtClean="0"/>
              <a:t>Kuszyńska</a:t>
            </a:r>
            <a:r>
              <a:rPr lang="pl-PL" dirty="0" smtClean="0"/>
              <a:t> z zespołu </a:t>
            </a:r>
            <a:r>
              <a:rPr lang="pl-PL" dirty="0" err="1" smtClean="0"/>
              <a:t>Varius</a:t>
            </a:r>
            <a:r>
              <a:rPr lang="pl-PL" dirty="0" smtClean="0"/>
              <a:t> </a:t>
            </a:r>
            <a:r>
              <a:rPr lang="pl-PL" dirty="0" err="1" smtClean="0"/>
              <a:t>Manks</a:t>
            </a:r>
            <a:r>
              <a:rPr lang="pl-PL" dirty="0" smtClean="0"/>
              <a:t> nie zrezygnowała ze śpiewania po wypadku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339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609600"/>
            <a:ext cx="88106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48036" y="522920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„Idź po prostu obok mnie i bądź moim przyjacielem”</a:t>
            </a:r>
            <a:endParaRPr lang="pl-PL" sz="2400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115616" y="44624"/>
            <a:ext cx="6840760" cy="6480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7030A0"/>
                </a:solidFill>
              </a:rPr>
              <a:t>Międzynarodowy </a:t>
            </a:r>
            <a:r>
              <a:rPr lang="pl-PL" sz="3200" b="1" dirty="0">
                <a:solidFill>
                  <a:srgbClr val="CC0066"/>
                </a:solidFill>
              </a:rPr>
              <a:t>Dzień</a:t>
            </a:r>
            <a:r>
              <a:rPr lang="pl-PL" sz="3200" b="1" dirty="0">
                <a:solidFill>
                  <a:srgbClr val="7030A0"/>
                </a:solidFill>
              </a:rPr>
              <a:t> </a:t>
            </a:r>
            <a:r>
              <a:rPr lang="pl-PL" sz="3200" b="1" dirty="0" smtClean="0">
                <a:solidFill>
                  <a:srgbClr val="7030A0"/>
                </a:solidFill>
              </a:rPr>
              <a:t>Osób </a:t>
            </a:r>
            <a:r>
              <a:rPr lang="pl-PL" sz="3200" b="1" dirty="0">
                <a:solidFill>
                  <a:srgbClr val="CC0066"/>
                </a:solidFill>
              </a:rPr>
              <a:t>Niepełnosprawnych </a:t>
            </a:r>
          </a:p>
          <a:p>
            <a:pPr marL="0" indent="0" algn="ctr">
              <a:buNone/>
            </a:pPr>
            <a:r>
              <a:rPr lang="pl-PL" sz="1400" b="1" i="1" dirty="0">
                <a:solidFill>
                  <a:schemeClr val="tx1"/>
                </a:solidFill>
              </a:rPr>
              <a:t>(ang. International Day of </a:t>
            </a:r>
            <a:r>
              <a:rPr lang="pl-PL" sz="1400" b="1" i="1" dirty="0" err="1">
                <a:solidFill>
                  <a:schemeClr val="tx1"/>
                </a:solidFill>
              </a:rPr>
              <a:t>Persons</a:t>
            </a:r>
            <a:r>
              <a:rPr lang="pl-PL" sz="1400" b="1" i="1" dirty="0">
                <a:solidFill>
                  <a:schemeClr val="tx1"/>
                </a:solidFill>
              </a:rPr>
              <a:t> with </a:t>
            </a:r>
            <a:r>
              <a:rPr lang="pl-PL" sz="1400" b="1" i="1" dirty="0" err="1">
                <a:solidFill>
                  <a:schemeClr val="tx1"/>
                </a:solidFill>
              </a:rPr>
              <a:t>Disabilities</a:t>
            </a:r>
            <a:r>
              <a:rPr lang="pl-PL" sz="1400" b="1" i="1" dirty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pl-PL" sz="1900" dirty="0"/>
              <a:t> </a:t>
            </a:r>
            <a:r>
              <a:rPr lang="pl-PL" sz="1900" dirty="0">
                <a:solidFill>
                  <a:schemeClr val="tx1"/>
                </a:solidFill>
              </a:rPr>
              <a:t>– święto obchodzone </a:t>
            </a:r>
            <a:r>
              <a:rPr lang="pl-PL" sz="1900" b="1" dirty="0">
                <a:solidFill>
                  <a:srgbClr val="CC0066"/>
                </a:solidFill>
              </a:rPr>
              <a:t>corocznie 3 grudnia, </a:t>
            </a:r>
            <a:r>
              <a:rPr lang="pl-PL" sz="1900" dirty="0">
                <a:solidFill>
                  <a:schemeClr val="tx1"/>
                </a:solidFill>
              </a:rPr>
              <a:t>ustanowione przez Zgromadzenie Ogólne ONZ w 1992 roku </a:t>
            </a:r>
            <a:r>
              <a:rPr lang="pl-PL" sz="1900" dirty="0" smtClean="0">
                <a:solidFill>
                  <a:schemeClr val="tx1"/>
                </a:solidFill>
              </a:rPr>
              <a:t>na </a:t>
            </a:r>
            <a:r>
              <a:rPr lang="pl-PL" sz="1900" dirty="0">
                <a:solidFill>
                  <a:schemeClr val="tx1"/>
                </a:solidFill>
              </a:rPr>
              <a:t>zakończenie Dekady Osób </a:t>
            </a:r>
            <a:r>
              <a:rPr lang="pl-PL" sz="1900" dirty="0" smtClean="0">
                <a:solidFill>
                  <a:schemeClr val="tx1"/>
                </a:solidFill>
              </a:rPr>
              <a:t>Niepełnosprawnych  </a:t>
            </a:r>
            <a:r>
              <a:rPr lang="pl-PL" sz="1900" dirty="0">
                <a:solidFill>
                  <a:schemeClr val="tx1"/>
                </a:solidFill>
              </a:rPr>
              <a:t>(1983–1992</a:t>
            </a:r>
            <a:r>
              <a:rPr lang="pl-PL" sz="1900" dirty="0" smtClean="0">
                <a:solidFill>
                  <a:schemeClr val="tx1"/>
                </a:solidFill>
              </a:rPr>
              <a:t>).</a:t>
            </a:r>
          </a:p>
          <a:p>
            <a:pPr marL="0" indent="0" algn="ctr">
              <a:buNone/>
            </a:pPr>
            <a:endParaRPr lang="pl-PL" sz="19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tx1"/>
                </a:solidFill>
              </a:rPr>
              <a:t>	Celem </a:t>
            </a:r>
            <a:r>
              <a:rPr lang="pl-PL" sz="1900" dirty="0">
                <a:solidFill>
                  <a:schemeClr val="tx1"/>
                </a:solidFill>
              </a:rPr>
              <a:t>obchodów jest przybliżenie społeczeństwu problemów osób niepełnosprawnych, czyli tych u których występują </a:t>
            </a:r>
            <a:r>
              <a:rPr lang="pl-PL" sz="1900" dirty="0">
                <a:solidFill>
                  <a:srgbClr val="7030A0"/>
                </a:solidFill>
              </a:rPr>
              <a:t>ograniczenia </a:t>
            </a:r>
            <a:r>
              <a:rPr lang="pl-PL" sz="1900" dirty="0" smtClean="0">
                <a:solidFill>
                  <a:srgbClr val="7030A0"/>
                </a:solidFill>
              </a:rPr>
              <a:t>w </a:t>
            </a:r>
            <a:r>
              <a:rPr lang="pl-PL" sz="1900" dirty="0">
                <a:solidFill>
                  <a:srgbClr val="7030A0"/>
                </a:solidFill>
              </a:rPr>
              <a:t>prawidłowym funkcjonowaniu spowodowane obniżeniem sprawności fizycznej </a:t>
            </a:r>
            <a:endParaRPr lang="pl-PL" sz="1900" dirty="0" smtClean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rgbClr val="7030A0"/>
                </a:solidFill>
              </a:rPr>
              <a:t>lub psychicznej, albo </a:t>
            </a:r>
            <a:r>
              <a:rPr lang="pl-PL" sz="1900" dirty="0">
                <a:solidFill>
                  <a:srgbClr val="7030A0"/>
                </a:solidFill>
              </a:rPr>
              <a:t>nieprawidłowości w </a:t>
            </a:r>
            <a:r>
              <a:rPr lang="pl-PL" sz="1900" dirty="0" smtClean="0">
                <a:solidFill>
                  <a:srgbClr val="7030A0"/>
                </a:solidFill>
              </a:rPr>
              <a:t>budowie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rgbClr val="7030A0"/>
                </a:solidFill>
              </a:rPr>
              <a:t>i </a:t>
            </a:r>
            <a:r>
              <a:rPr lang="pl-PL" sz="1900" dirty="0">
                <a:solidFill>
                  <a:srgbClr val="7030A0"/>
                </a:solidFill>
              </a:rPr>
              <a:t>funkcjonowaniu </a:t>
            </a:r>
            <a:r>
              <a:rPr lang="pl-PL" sz="1900" dirty="0" smtClean="0">
                <a:solidFill>
                  <a:srgbClr val="7030A0"/>
                </a:solidFill>
              </a:rPr>
              <a:t>organizmu. </a:t>
            </a:r>
            <a:r>
              <a:rPr lang="pl-PL" sz="1900" dirty="0" smtClean="0">
                <a:solidFill>
                  <a:schemeClr val="tx1"/>
                </a:solidFill>
              </a:rPr>
              <a:t>Jest to również </a:t>
            </a:r>
            <a:r>
              <a:rPr lang="pl-PL" sz="1900" dirty="0">
                <a:solidFill>
                  <a:schemeClr val="tx1"/>
                </a:solidFill>
              </a:rPr>
              <a:t>pomoc 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tx1"/>
                </a:solidFill>
              </a:rPr>
              <a:t>we włączenie </a:t>
            </a:r>
            <a:r>
              <a:rPr lang="pl-PL" sz="1900" dirty="0">
                <a:solidFill>
                  <a:schemeClr val="tx1"/>
                </a:solidFill>
              </a:rPr>
              <a:t>tej grupy społecznej w społeczne życie. 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tx1"/>
                </a:solidFill>
              </a:rPr>
              <a:t>Obchody Dnia Niepełnosprawności </a:t>
            </a:r>
            <a:r>
              <a:rPr lang="pl-PL" sz="1900" dirty="0">
                <a:solidFill>
                  <a:schemeClr val="tx1"/>
                </a:solidFill>
              </a:rPr>
              <a:t>są również okazją 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rgbClr val="CC0066"/>
                </a:solidFill>
              </a:rPr>
              <a:t>do </a:t>
            </a:r>
            <a:r>
              <a:rPr lang="pl-PL" sz="1900" dirty="0">
                <a:solidFill>
                  <a:srgbClr val="CC0066"/>
                </a:solidFill>
              </a:rPr>
              <a:t>zwiększenia świadomości publicznej </a:t>
            </a:r>
            <a:endParaRPr lang="pl-PL" sz="1900" dirty="0" smtClean="0">
              <a:solidFill>
                <a:srgbClr val="CC0066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rgbClr val="CC0066"/>
                </a:solidFill>
              </a:rPr>
              <a:t>oraz </a:t>
            </a:r>
            <a:r>
              <a:rPr lang="pl-PL" sz="1900" dirty="0">
                <a:solidFill>
                  <a:srgbClr val="CC0066"/>
                </a:solidFill>
              </a:rPr>
              <a:t>korzyściach płynących z integracji osób niepełnosprawnych </a:t>
            </a:r>
            <a:r>
              <a:rPr lang="pl-PL" sz="1900" dirty="0" smtClean="0">
                <a:solidFill>
                  <a:srgbClr val="CC0066"/>
                </a:solidFill>
              </a:rPr>
              <a:t>w </a:t>
            </a:r>
            <a:r>
              <a:rPr lang="pl-PL" sz="1900" dirty="0">
                <a:solidFill>
                  <a:srgbClr val="CC0066"/>
                </a:solidFill>
              </a:rPr>
              <a:t>każdym aspekcie życia politycznego, społecznego, gospodarczego </a:t>
            </a:r>
            <a:r>
              <a:rPr lang="pl-PL" sz="1900" dirty="0" smtClean="0">
                <a:solidFill>
                  <a:srgbClr val="CC0066"/>
                </a:solidFill>
              </a:rPr>
              <a:t>i </a:t>
            </a:r>
            <a:r>
              <a:rPr lang="pl-PL" sz="1900" dirty="0">
                <a:solidFill>
                  <a:srgbClr val="CC0066"/>
                </a:solidFill>
              </a:rPr>
              <a:t>kulturalnego. </a:t>
            </a:r>
            <a:endParaRPr lang="pl-PL" sz="1900" dirty="0" smtClean="0">
              <a:solidFill>
                <a:srgbClr val="CC0066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l-PL" sz="1900" dirty="0" smtClean="0">
              <a:solidFill>
                <a:srgbClr val="CC0066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tx1"/>
                </a:solidFill>
              </a:rPr>
              <a:t>Ważną </a:t>
            </a:r>
            <a:r>
              <a:rPr lang="pl-PL" sz="1900" dirty="0">
                <a:solidFill>
                  <a:schemeClr val="tx1"/>
                </a:solidFill>
              </a:rPr>
              <a:t>tematyką obchodów są bariery architektoniczne.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463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127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6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28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9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1"/>
            <a:ext cx="68407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378904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C0066"/>
                </a:solidFill>
              </a:rPr>
              <a:t>13 grudnia 2006 </a:t>
            </a:r>
            <a:r>
              <a:rPr lang="pl-PL" dirty="0" smtClean="0"/>
              <a:t>roku została przyjęta </a:t>
            </a:r>
            <a:r>
              <a:rPr lang="pl-PL" b="1" dirty="0" smtClean="0">
                <a:solidFill>
                  <a:srgbClr val="7030A0"/>
                </a:solidFill>
              </a:rPr>
              <a:t>Konwencja Praw Osób Niepełnosprawnych. </a:t>
            </a:r>
          </a:p>
          <a:p>
            <a:pPr algn="ctr"/>
            <a:r>
              <a:rPr lang="pl-PL" dirty="0" smtClean="0"/>
              <a:t>W myśl jej zapisów </a:t>
            </a:r>
            <a:r>
              <a:rPr lang="pl-PL" dirty="0" smtClean="0">
                <a:solidFill>
                  <a:srgbClr val="FF3399"/>
                </a:solidFill>
              </a:rPr>
              <a:t>osoby niepełnosprawne mają prawo do: </a:t>
            </a:r>
          </a:p>
          <a:p>
            <a:pPr algn="ctr"/>
            <a:r>
              <a:rPr lang="pl-PL" dirty="0" smtClean="0">
                <a:solidFill>
                  <a:srgbClr val="FF3399"/>
                </a:solidFill>
              </a:rPr>
              <a:t>wolności i bezpieczeństwa, swobody poruszania się (w tym równego z osobami pełnosprawnymi dostępu do przestrzeni </a:t>
            </a:r>
          </a:p>
          <a:p>
            <a:pPr algn="ctr"/>
            <a:r>
              <a:rPr lang="pl-PL" dirty="0" smtClean="0">
                <a:solidFill>
                  <a:srgbClr val="FF3399"/>
                </a:solidFill>
              </a:rPr>
              <a:t>i budynków użyteczności publicznej, transportu, informacji </a:t>
            </a:r>
          </a:p>
          <a:p>
            <a:pPr algn="ctr"/>
            <a:r>
              <a:rPr lang="pl-PL" dirty="0" smtClean="0">
                <a:solidFill>
                  <a:srgbClr val="FF3399"/>
                </a:solidFill>
              </a:rPr>
              <a:t>i komunikacji), ochrony zdrowia, edukacji, życia prywatnego i rodzinnego </a:t>
            </a:r>
          </a:p>
          <a:p>
            <a:pPr algn="ctr"/>
            <a:r>
              <a:rPr lang="pl-PL" dirty="0" smtClean="0">
                <a:solidFill>
                  <a:srgbClr val="FF3399"/>
                </a:solidFill>
              </a:rPr>
              <a:t>oraz udziału w życiu politycznym i kulturalnym.</a:t>
            </a:r>
          </a:p>
          <a:p>
            <a:pPr algn="ctr"/>
            <a:r>
              <a:rPr lang="pl-PL" dirty="0" smtClean="0"/>
              <a:t>W latach 90. XX wieku 5 maja we Francji zapoczątkowano obchody Dnia Walki z Dyskryminacją Osób Niepełnosprawnych pod nazwą „Spotkanie z godnością”.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8640"/>
            <a:ext cx="42484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8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12879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630956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244</Words>
  <Application>Microsoft Office PowerPoint</Application>
  <PresentationFormat>Pokaz na ekranie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Bahnschrift SemiBold SemiConden</vt:lpstr>
      <vt:lpstr>Georgia</vt:lpstr>
      <vt:lpstr>Trebuchet MS</vt:lpstr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ppp</dc:creator>
  <cp:lastModifiedBy>julia chodara</cp:lastModifiedBy>
  <cp:revision>19</cp:revision>
  <dcterms:created xsi:type="dcterms:W3CDTF">2020-12-01T19:15:18Z</dcterms:created>
  <dcterms:modified xsi:type="dcterms:W3CDTF">2020-12-02T14:27:57Z</dcterms:modified>
</cp:coreProperties>
</file>