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10/29/2023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i="1" dirty="0">
                <a:effectLst>
                  <a:outerShdw blurRad="38100" dist="38100" dir="2700000" algn="tl">
                    <a:srgbClr val="000000">
                      <a:alpha val="43137"/>
                    </a:srgbClr>
                  </a:outerShdw>
                </a:effectLst>
              </a:rPr>
              <a:t>Sprawiedliwi Lubelszczyzny </a:t>
            </a:r>
          </a:p>
        </p:txBody>
      </p:sp>
    </p:spTree>
    <p:extLst>
      <p:ext uri="{BB962C8B-B14F-4D97-AF65-F5344CB8AC3E}">
        <p14:creationId xmlns:p14="http://schemas.microsoft.com/office/powerpoint/2010/main" val="1362269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00">
        <p15:prstTrans prst="curtains"/>
      </p:transition>
    </mc:Choice>
    <mc:Fallback xmlns="">
      <p:transition spd="slow" advClick="0" advTm="3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Karolina i Edwarda Siko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7826" y="458391"/>
            <a:ext cx="2554374" cy="423376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9" name="Prostokąt 8"/>
          <p:cNvSpPr/>
          <p:nvPr/>
        </p:nvSpPr>
        <p:spPr>
          <a:xfrm>
            <a:off x="670964" y="139647"/>
            <a:ext cx="6612985"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pl-PL" sz="54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Rodzina Sikorów Historia </a:t>
            </a:r>
          </a:p>
        </p:txBody>
      </p:sp>
      <p:sp>
        <p:nvSpPr>
          <p:cNvPr id="7" name="Prostokąt 6"/>
          <p:cNvSpPr/>
          <p:nvPr/>
        </p:nvSpPr>
        <p:spPr>
          <a:xfrm>
            <a:off x="8511056" y="5117077"/>
            <a:ext cx="3680944" cy="400110"/>
          </a:xfrm>
          <a:prstGeom prst="rect">
            <a:avLst/>
          </a:prstGeom>
        </p:spPr>
        <p:txBody>
          <a:bodyPr wrap="none">
            <a:spAutoFit/>
          </a:bodyPr>
          <a:lstStyle/>
          <a:p>
            <a:r>
              <a:rPr lang="pl-PL" sz="2000" dirty="0">
                <a:latin typeface="Cooper Black" panose="0208090404030B020404" pitchFamily="18" charset="0"/>
              </a:rPr>
              <a:t>Karolina i Edwarda Sikora</a:t>
            </a:r>
          </a:p>
        </p:txBody>
      </p:sp>
      <p:sp>
        <p:nvSpPr>
          <p:cNvPr id="8" name="Prostokąt 7"/>
          <p:cNvSpPr/>
          <p:nvPr/>
        </p:nvSpPr>
        <p:spPr>
          <a:xfrm>
            <a:off x="421178" y="2575276"/>
            <a:ext cx="6096000" cy="3139321"/>
          </a:xfrm>
          <a:prstGeom prst="rect">
            <a:avLst/>
          </a:prstGeom>
        </p:spPr>
        <p:txBody>
          <a:bodyPr>
            <a:spAutoFit/>
          </a:bodyPr>
          <a:lstStyle/>
          <a:p>
            <a:r>
              <a:rPr lang="pl-PL" sz="3600" b="1" i="1" dirty="0">
                <a:solidFill>
                  <a:srgbClr val="333333"/>
                </a:solidFill>
                <a:latin typeface="Arial Black" panose="020B0A04020102020204" pitchFamily="34" charset="0"/>
              </a:rPr>
              <a:t>Życie przed wojną</a:t>
            </a:r>
            <a:r>
              <a:rPr lang="pl-PL" b="1" i="1" dirty="0">
                <a:solidFill>
                  <a:srgbClr val="333333"/>
                </a:solidFill>
                <a:latin typeface="Arial Black" panose="020B0A04020102020204" pitchFamily="34" charset="0"/>
              </a:rPr>
              <a:t/>
            </a:r>
            <a:br>
              <a:rPr lang="pl-PL" b="1" i="1" dirty="0">
                <a:solidFill>
                  <a:srgbClr val="333333"/>
                </a:solidFill>
                <a:latin typeface="Arial Black" panose="020B0A04020102020204" pitchFamily="34" charset="0"/>
              </a:rPr>
            </a:br>
            <a:r>
              <a:rPr lang="pl-PL" b="1" i="1" dirty="0">
                <a:solidFill>
                  <a:srgbClr val="333333"/>
                </a:solidFill>
                <a:latin typeface="Arial Black" panose="020B0A04020102020204" pitchFamily="34" charset="0"/>
              </a:rPr>
              <a:t/>
            </a:r>
            <a:br>
              <a:rPr lang="pl-PL" b="1" i="1" dirty="0">
                <a:solidFill>
                  <a:srgbClr val="333333"/>
                </a:solidFill>
                <a:latin typeface="Arial Black" panose="020B0A04020102020204" pitchFamily="34" charset="0"/>
              </a:rPr>
            </a:br>
            <a:r>
              <a:rPr lang="pl-PL" sz="2400" b="1" i="1" dirty="0">
                <a:solidFill>
                  <a:srgbClr val="333333"/>
                </a:solidFill>
                <a:latin typeface="Arial Black" panose="020B0A04020102020204" pitchFamily="34" charset="0"/>
              </a:rPr>
              <a:t>Bożnica była, była. Była i jest jeszcze. (...) Trochę tam pamiętam, bo jak były u nas, to tam modliły się, swoje te rozmaite </a:t>
            </a:r>
            <a:r>
              <a:rPr lang="pl-PL" sz="2400" b="1" i="1" dirty="0" err="1">
                <a:solidFill>
                  <a:srgbClr val="333333"/>
                </a:solidFill>
                <a:latin typeface="Arial Black" panose="020B0A04020102020204" pitchFamily="34" charset="0"/>
              </a:rPr>
              <a:t>biblije</a:t>
            </a:r>
            <a:r>
              <a:rPr lang="pl-PL" sz="2400" b="1" i="1" dirty="0">
                <a:solidFill>
                  <a:srgbClr val="333333"/>
                </a:solidFill>
                <a:latin typeface="Arial Black" panose="020B0A04020102020204" pitchFamily="34" charset="0"/>
              </a:rPr>
              <a:t> miały, przypinały </a:t>
            </a:r>
            <a:r>
              <a:rPr lang="pl-PL" sz="2400" b="1" i="1" dirty="0" err="1">
                <a:solidFill>
                  <a:srgbClr val="333333"/>
                </a:solidFill>
                <a:latin typeface="Arial Black" panose="020B0A04020102020204" pitchFamily="34" charset="0"/>
              </a:rPr>
              <a:t>se</a:t>
            </a:r>
            <a:r>
              <a:rPr lang="pl-PL" sz="2400" b="1" i="1" dirty="0">
                <a:solidFill>
                  <a:srgbClr val="333333"/>
                </a:solidFill>
                <a:latin typeface="Arial Black" panose="020B0A04020102020204" pitchFamily="34" charset="0"/>
              </a:rPr>
              <a:t> do głowy. Modliły się, nikt im tam nie bronił.</a:t>
            </a:r>
            <a:endParaRPr lang="pl-PL" sz="2400" b="1" i="1" dirty="0">
              <a:latin typeface="Arial Black" panose="020B0A04020102020204" pitchFamily="34" charset="0"/>
            </a:endParaRPr>
          </a:p>
        </p:txBody>
      </p:sp>
    </p:spTree>
    <p:extLst>
      <p:ext uri="{BB962C8B-B14F-4D97-AF65-F5344CB8AC3E}">
        <p14:creationId xmlns:p14="http://schemas.microsoft.com/office/powerpoint/2010/main" val="242854240"/>
      </p:ext>
    </p:extLst>
  </p:cSld>
  <p:clrMapOvr>
    <a:masterClrMapping/>
  </p:clrMapOvr>
  <mc:AlternateContent xmlns:mc="http://schemas.openxmlformats.org/markup-compatibility/2006" xmlns:p15="http://schemas.microsoft.com/office/powerpoint/2012/main">
    <mc:Choice Requires="p15">
      <p:transition spd="slow" advClick="0" advTm="10000">
        <p15:prstTrans prst="prestig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2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an Sikora z prawnukami, Kolonia Stróża, lata 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7047" y="2223447"/>
            <a:ext cx="3355572" cy="224843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Prostokąt 5"/>
          <p:cNvSpPr/>
          <p:nvPr/>
        </p:nvSpPr>
        <p:spPr>
          <a:xfrm>
            <a:off x="728749" y="2284265"/>
            <a:ext cx="6096000" cy="3416320"/>
          </a:xfrm>
          <a:prstGeom prst="rect">
            <a:avLst/>
          </a:prstGeom>
        </p:spPr>
        <p:txBody>
          <a:bodyPr>
            <a:spAutoFit/>
          </a:bodyPr>
          <a:lstStyle/>
          <a:p>
            <a:r>
              <a:rPr lang="pl-PL" sz="2400" b="1" i="1" dirty="0">
                <a:solidFill>
                  <a:srgbClr val="333333"/>
                </a:solidFill>
                <a:latin typeface="Arial Black" panose="020B0A04020102020204" pitchFamily="34" charset="0"/>
              </a:rPr>
              <a:t>Żydzi poprosili wówczas rodziców Edwardy, Karolinę i Jana, którzy posiadali we wsi niewielkie gospodarstwo, o przygotowanie dla nich kryjówki. Od tego czasu Sikorowie ukrywali całą siódemkę w specjalnie przygotowanym bunkrze pod jednym z pomieszczeń swego domu.</a:t>
            </a:r>
            <a:endParaRPr lang="pl-PL" sz="2400" b="1" i="1" dirty="0">
              <a:latin typeface="Arial Black" panose="020B0A04020102020204" pitchFamily="34" charset="0"/>
            </a:endParaRPr>
          </a:p>
        </p:txBody>
      </p:sp>
      <p:sp>
        <p:nvSpPr>
          <p:cNvPr id="7" name="Prostokąt 6"/>
          <p:cNvSpPr/>
          <p:nvPr/>
        </p:nvSpPr>
        <p:spPr>
          <a:xfrm>
            <a:off x="334051" y="332200"/>
            <a:ext cx="7574574" cy="1446550"/>
          </a:xfrm>
          <a:prstGeom prst="rect">
            <a:avLst/>
          </a:prstGeom>
        </p:spPr>
        <p:style>
          <a:lnRef idx="1">
            <a:schemeClr val="accent5"/>
          </a:lnRef>
          <a:fillRef idx="2">
            <a:schemeClr val="accent5"/>
          </a:fillRef>
          <a:effectRef idx="1">
            <a:schemeClr val="accent5"/>
          </a:effectRef>
          <a:fontRef idx="minor">
            <a:schemeClr val="dk1"/>
          </a:fontRef>
        </p:style>
        <p:txBody>
          <a:bodyPr wrap="none" lIns="91440" tIns="45720" rIns="91440" bIns="45720">
            <a:spAutoFit/>
          </a:bodyPr>
          <a:lstStyle/>
          <a:p>
            <a:pPr algn="ctr"/>
            <a:r>
              <a:rPr lang="pl-PL" sz="8800" b="1" i="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O kryjówce </a:t>
            </a:r>
          </a:p>
        </p:txBody>
      </p:sp>
      <p:sp>
        <p:nvSpPr>
          <p:cNvPr id="8" name="Prostokąt 7"/>
          <p:cNvSpPr/>
          <p:nvPr/>
        </p:nvSpPr>
        <p:spPr>
          <a:xfrm rot="10800000" flipV="1">
            <a:off x="8750029" y="4836972"/>
            <a:ext cx="3192590" cy="1015663"/>
          </a:xfrm>
          <a:prstGeom prst="rect">
            <a:avLst/>
          </a:prstGeom>
        </p:spPr>
        <p:txBody>
          <a:bodyPr wrap="square">
            <a:spAutoFit/>
          </a:bodyPr>
          <a:lstStyle/>
          <a:p>
            <a:pPr algn="ctr"/>
            <a:r>
              <a:rPr lang="pl-PL" sz="2000" b="1" i="1" dirty="0">
                <a:latin typeface="Arial Black" panose="020B0A04020102020204" pitchFamily="34" charset="0"/>
              </a:rPr>
              <a:t>Jan Sikora z prawnukami w Stróży w latach 80</a:t>
            </a:r>
          </a:p>
        </p:txBody>
      </p:sp>
    </p:spTree>
    <p:extLst>
      <p:ext uri="{BB962C8B-B14F-4D97-AF65-F5344CB8AC3E}">
        <p14:creationId xmlns:p14="http://schemas.microsoft.com/office/powerpoint/2010/main" val="2005708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2000">
        <p15:prstTrans prst="wind"/>
      </p:transition>
    </mc:Choice>
    <mc:Fallback xmlns="">
      <p:transition spd="slow"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250" fill="hold"/>
                                        <p:tgtEl>
                                          <p:spTgt spid="2050"/>
                                        </p:tgtEl>
                                        <p:attrNameLst>
                                          <p:attrName>ppt_x</p:attrName>
                                        </p:attrNameLst>
                                      </p:cBhvr>
                                      <p:tavLst>
                                        <p:tav tm="0">
                                          <p:val>
                                            <p:strVal val="#ppt_x"/>
                                          </p:val>
                                        </p:tav>
                                        <p:tav tm="100000">
                                          <p:val>
                                            <p:strVal val="#ppt_x"/>
                                          </p:val>
                                        </p:tav>
                                      </p:tavLst>
                                    </p:anim>
                                    <p:anim calcmode="lin" valueType="num">
                                      <p:cBhvr additive="base">
                                        <p:cTn id="16" dur="250" fill="hold"/>
                                        <p:tgtEl>
                                          <p:spTgt spid="205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2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aizel Edelstein, Toronto, lata powojen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1170" y="922167"/>
            <a:ext cx="2730096" cy="380943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5" name="Prostokąt 4"/>
          <p:cNvSpPr/>
          <p:nvPr/>
        </p:nvSpPr>
        <p:spPr>
          <a:xfrm>
            <a:off x="9197030" y="5204461"/>
            <a:ext cx="2262351" cy="707886"/>
          </a:xfrm>
          <a:prstGeom prst="rect">
            <a:avLst/>
          </a:prstGeom>
        </p:spPr>
        <p:txBody>
          <a:bodyPr wrap="none">
            <a:spAutoFit/>
          </a:bodyPr>
          <a:lstStyle/>
          <a:p>
            <a:r>
              <a:rPr lang="pl-PL" sz="2000" b="1" i="1" dirty="0" err="1">
                <a:latin typeface="Cooper Black" panose="0208090404030B020404" pitchFamily="18" charset="0"/>
              </a:rPr>
              <a:t>Raizel</a:t>
            </a:r>
            <a:r>
              <a:rPr lang="pl-PL" sz="2000" b="1" i="1" dirty="0">
                <a:latin typeface="Cooper Black" panose="0208090404030B020404" pitchFamily="18" charset="0"/>
              </a:rPr>
              <a:t> </a:t>
            </a:r>
            <a:r>
              <a:rPr lang="pl-PL" sz="2000" b="1" i="1" dirty="0" err="1">
                <a:latin typeface="Cooper Black" panose="0208090404030B020404" pitchFamily="18" charset="0"/>
              </a:rPr>
              <a:t>Edelstein</a:t>
            </a:r>
            <a:r>
              <a:rPr lang="pl-PL" sz="2000" b="1" i="1" dirty="0">
                <a:latin typeface="Cooper Black" panose="0208090404030B020404" pitchFamily="18" charset="0"/>
              </a:rPr>
              <a:t/>
            </a:r>
            <a:br>
              <a:rPr lang="pl-PL" sz="2000" b="1" i="1" dirty="0">
                <a:latin typeface="Cooper Black" panose="0208090404030B020404" pitchFamily="18" charset="0"/>
              </a:rPr>
            </a:br>
            <a:r>
              <a:rPr lang="pl-PL" sz="2000" b="1" i="1" dirty="0">
                <a:latin typeface="Cooper Black" panose="0208090404030B020404" pitchFamily="18" charset="0"/>
              </a:rPr>
              <a:t>( ukrywana ) </a:t>
            </a:r>
          </a:p>
        </p:txBody>
      </p:sp>
      <p:sp>
        <p:nvSpPr>
          <p:cNvPr id="7" name="Prostokąt 6"/>
          <p:cNvSpPr/>
          <p:nvPr/>
        </p:nvSpPr>
        <p:spPr>
          <a:xfrm>
            <a:off x="-6759" y="298951"/>
            <a:ext cx="8132291" cy="1446550"/>
          </a:xfrm>
          <a:prstGeom prst="rect">
            <a:avLst/>
          </a:prstGeom>
        </p:spPr>
        <p:style>
          <a:lnRef idx="1">
            <a:schemeClr val="accent5"/>
          </a:lnRef>
          <a:fillRef idx="2">
            <a:schemeClr val="accent5"/>
          </a:fillRef>
          <a:effectRef idx="1">
            <a:schemeClr val="accent5"/>
          </a:effectRef>
          <a:fontRef idx="minor">
            <a:schemeClr val="dk1"/>
          </a:fontRef>
        </p:style>
        <p:txBody>
          <a:bodyPr wrap="none" lIns="91440" tIns="45720" rIns="91440" bIns="45720">
            <a:spAutoFit/>
          </a:bodyPr>
          <a:lstStyle/>
          <a:p>
            <a:pPr algn="ctr"/>
            <a:r>
              <a:rPr lang="pl-PL" sz="8800" b="1" i="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O sąsiadach </a:t>
            </a:r>
          </a:p>
        </p:txBody>
      </p:sp>
      <p:sp>
        <p:nvSpPr>
          <p:cNvPr id="8" name="Prostokąt 7"/>
          <p:cNvSpPr/>
          <p:nvPr/>
        </p:nvSpPr>
        <p:spPr>
          <a:xfrm>
            <a:off x="703811" y="2518586"/>
            <a:ext cx="6096000" cy="4154984"/>
          </a:xfrm>
          <a:prstGeom prst="rect">
            <a:avLst/>
          </a:prstGeom>
        </p:spPr>
        <p:txBody>
          <a:bodyPr>
            <a:spAutoFit/>
          </a:bodyPr>
          <a:lstStyle/>
          <a:p>
            <a:r>
              <a:rPr lang="pl-PL" sz="2400" b="1" i="1" dirty="0">
                <a:solidFill>
                  <a:srgbClr val="333333"/>
                </a:solidFill>
                <a:latin typeface="Arial Black" panose="020B0A04020102020204" pitchFamily="34" charset="0"/>
              </a:rPr>
              <a:t>„Kowalik wiedział, że u nas są Żydy. Przyniósł im raz mleka im przyniósł w dzbanku. Raz im grochu takiego zielonego przyniósł, także tam wspomagał ich tam troszeczkę. A, o, grochu przyniósł, to mówi grochówkę </a:t>
            </a:r>
            <a:r>
              <a:rPr lang="pl-PL" sz="2400" b="1" i="1" dirty="0" err="1">
                <a:solidFill>
                  <a:srgbClr val="333333"/>
                </a:solidFill>
                <a:latin typeface="Arial Black" panose="020B0A04020102020204" pitchFamily="34" charset="0"/>
              </a:rPr>
              <a:t>se</a:t>
            </a:r>
            <a:r>
              <a:rPr lang="pl-PL" sz="2400" b="1" i="1" dirty="0">
                <a:solidFill>
                  <a:srgbClr val="333333"/>
                </a:solidFill>
                <a:latin typeface="Arial Black" panose="020B0A04020102020204" pitchFamily="34" charset="0"/>
              </a:rPr>
              <a:t> </a:t>
            </a:r>
            <a:r>
              <a:rPr lang="pl-PL" sz="2400" b="1" i="1" dirty="0" err="1">
                <a:solidFill>
                  <a:srgbClr val="333333"/>
                </a:solidFill>
                <a:latin typeface="Arial Black" panose="020B0A04020102020204" pitchFamily="34" charset="0"/>
              </a:rPr>
              <a:t>ugotujeta</a:t>
            </a:r>
            <a:r>
              <a:rPr lang="pl-PL" sz="2400" b="1" i="1" dirty="0">
                <a:solidFill>
                  <a:srgbClr val="333333"/>
                </a:solidFill>
                <a:latin typeface="Arial Black" panose="020B0A04020102020204" pitchFamily="34" charset="0"/>
              </a:rPr>
              <a:t>. Także Kowalik niby wiedział, że u nas są Żydy. Ale wszystko w ukryciu, nie puścił pary z pyska”. </a:t>
            </a:r>
            <a:r>
              <a:rPr lang="pl-PL" sz="2400" b="1" i="1">
                <a:solidFill>
                  <a:srgbClr val="333333"/>
                </a:solidFill>
                <a:latin typeface="Arial Black" panose="020B0A04020102020204" pitchFamily="34" charset="0"/>
              </a:rPr>
              <a:t>– </a:t>
            </a:r>
            <a:r>
              <a:rPr lang="pl-PL" sz="2400" b="1" i="1" smtClean="0">
                <a:solidFill>
                  <a:srgbClr val="333333"/>
                </a:solidFill>
                <a:latin typeface="Arial Black" panose="020B0A04020102020204" pitchFamily="34" charset="0"/>
              </a:rPr>
              <a:t>Edwarda </a:t>
            </a:r>
            <a:r>
              <a:rPr lang="pl-PL" sz="2400" b="1" i="1" dirty="0">
                <a:solidFill>
                  <a:srgbClr val="333333"/>
                </a:solidFill>
                <a:latin typeface="Arial Black" panose="020B0A04020102020204" pitchFamily="34" charset="0"/>
              </a:rPr>
              <a:t>Boś Sikora</a:t>
            </a:r>
            <a:endParaRPr lang="pl-PL" sz="2400" b="1" i="1" dirty="0">
              <a:latin typeface="Arial Black" panose="020B0A04020102020204" pitchFamily="34" charset="0"/>
            </a:endParaRPr>
          </a:p>
        </p:txBody>
      </p:sp>
    </p:spTree>
    <p:extLst>
      <p:ext uri="{BB962C8B-B14F-4D97-AF65-F5344CB8AC3E}">
        <p14:creationId xmlns:p14="http://schemas.microsoft.com/office/powerpoint/2010/main" val="2392358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000">
        <p15:prstTrans prst="prestige"/>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additive="base">
                                        <p:cTn id="15" dur="500" fill="hold"/>
                                        <p:tgtEl>
                                          <p:spTgt spid="3074"/>
                                        </p:tgtEl>
                                        <p:attrNameLst>
                                          <p:attrName>ppt_x</p:attrName>
                                        </p:attrNameLst>
                                      </p:cBhvr>
                                      <p:tavLst>
                                        <p:tav tm="0">
                                          <p:val>
                                            <p:strVal val="#ppt_x"/>
                                          </p:val>
                                        </p:tav>
                                        <p:tav tm="100000">
                                          <p:val>
                                            <p:strVal val="#ppt_x"/>
                                          </p:val>
                                        </p:tav>
                                      </p:tavLst>
                                    </p:anim>
                                    <p:anim calcmode="lin" valueType="num">
                                      <p:cBhvr additive="base">
                                        <p:cTn id="16" dur="500" fill="hold"/>
                                        <p:tgtEl>
                                          <p:spTgt spid="307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yplom Y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1378" y="1053193"/>
            <a:ext cx="3244109" cy="450570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Prostokąt 5"/>
          <p:cNvSpPr/>
          <p:nvPr/>
        </p:nvSpPr>
        <p:spPr>
          <a:xfrm>
            <a:off x="419101" y="2617150"/>
            <a:ext cx="6724650" cy="3785652"/>
          </a:xfrm>
          <a:prstGeom prst="rect">
            <a:avLst/>
          </a:prstGeom>
        </p:spPr>
        <p:txBody>
          <a:bodyPr wrap="square">
            <a:spAutoFit/>
          </a:bodyPr>
          <a:lstStyle/>
          <a:p>
            <a:r>
              <a:rPr lang="pl-PL" sz="2400" b="1" i="1" dirty="0">
                <a:solidFill>
                  <a:srgbClr val="333333"/>
                </a:solidFill>
                <a:latin typeface="Arial Black" panose="020B0A04020102020204" pitchFamily="34" charset="0"/>
              </a:rPr>
              <a:t>Sprawiedliwi wśród Narodów Świata to osoby nieżydowskiego pochodzenia, które podczas II wojny światowej bezinteresownie, narażając życie, wolność lub stanowisko udzielały pomocy Żydom prześladowanym przez nazistowskie Niemcy. Tytuł ten przyznawany jest od 1963 r. przez Państwo Izrael ratującym z całego świata.</a:t>
            </a:r>
            <a:endParaRPr lang="pl-PL" sz="2400" b="1" i="1" dirty="0">
              <a:latin typeface="Arial Black" panose="020B0A04020102020204" pitchFamily="34" charset="0"/>
            </a:endParaRPr>
          </a:p>
        </p:txBody>
      </p:sp>
      <p:sp>
        <p:nvSpPr>
          <p:cNvPr id="5" name="Prostokąt 4"/>
          <p:cNvSpPr/>
          <p:nvPr/>
        </p:nvSpPr>
        <p:spPr>
          <a:xfrm>
            <a:off x="547411" y="268363"/>
            <a:ext cx="6906058" cy="156966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a:r>
              <a:rPr lang="pl-PL" sz="9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Dyplom YV</a:t>
            </a:r>
          </a:p>
        </p:txBody>
      </p:sp>
    </p:spTree>
    <p:extLst>
      <p:ext uri="{BB962C8B-B14F-4D97-AF65-F5344CB8AC3E}">
        <p14:creationId xmlns:p14="http://schemas.microsoft.com/office/powerpoint/2010/main" val="1939237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000">
        <p15:prstTrans prst="wind"/>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250" fill="hold"/>
                                        <p:tgtEl>
                                          <p:spTgt spid="1026"/>
                                        </p:tgtEl>
                                        <p:attrNameLst>
                                          <p:attrName>ppt_x</p:attrName>
                                        </p:attrNameLst>
                                      </p:cBhvr>
                                      <p:tavLst>
                                        <p:tav tm="0">
                                          <p:val>
                                            <p:strVal val="#ppt_x"/>
                                          </p:val>
                                        </p:tav>
                                        <p:tav tm="100000">
                                          <p:val>
                                            <p:strVal val="#ppt_x"/>
                                          </p:val>
                                        </p:tav>
                                      </p:tavLst>
                                    </p:anim>
                                    <p:anim calcmode="lin" valueType="num">
                                      <p:cBhvr additive="base">
                                        <p:cTn id="16" dur="25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akob Erlich, Polska, okolice Kraśnika, 17 VIII 1949 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0774" y="2008414"/>
            <a:ext cx="3159428" cy="218435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Prostokąt 5"/>
          <p:cNvSpPr/>
          <p:nvPr/>
        </p:nvSpPr>
        <p:spPr>
          <a:xfrm>
            <a:off x="8388976" y="4686300"/>
            <a:ext cx="3803023" cy="646331"/>
          </a:xfrm>
          <a:prstGeom prst="rect">
            <a:avLst/>
          </a:prstGeom>
        </p:spPr>
        <p:txBody>
          <a:bodyPr wrap="square">
            <a:spAutoFit/>
          </a:bodyPr>
          <a:lstStyle/>
          <a:p>
            <a:r>
              <a:rPr lang="pl-PL" dirty="0">
                <a:latin typeface="Arial Black" panose="020B0A04020102020204" pitchFamily="34" charset="0"/>
              </a:rPr>
              <a:t>Jakob </a:t>
            </a:r>
            <a:r>
              <a:rPr lang="pl-PL" dirty="0" err="1">
                <a:latin typeface="Arial Black" panose="020B0A04020102020204" pitchFamily="34" charset="0"/>
              </a:rPr>
              <a:t>Erlich</a:t>
            </a:r>
            <a:r>
              <a:rPr lang="pl-PL" dirty="0">
                <a:latin typeface="Arial Black" panose="020B0A04020102020204" pitchFamily="34" charset="0"/>
              </a:rPr>
              <a:t>, Polska, okolice Kraśnika, 17 VIII 1949 r.</a:t>
            </a:r>
          </a:p>
        </p:txBody>
      </p:sp>
      <p:sp>
        <p:nvSpPr>
          <p:cNvPr id="7" name="Prostokąt 6"/>
          <p:cNvSpPr/>
          <p:nvPr/>
        </p:nvSpPr>
        <p:spPr>
          <a:xfrm>
            <a:off x="223156" y="2978140"/>
            <a:ext cx="6096000" cy="3416320"/>
          </a:xfrm>
          <a:prstGeom prst="rect">
            <a:avLst/>
          </a:prstGeom>
        </p:spPr>
        <p:txBody>
          <a:bodyPr>
            <a:spAutoFit/>
          </a:bodyPr>
          <a:lstStyle/>
          <a:p>
            <a:r>
              <a:rPr lang="pl-PL" sz="2400" b="1" i="1" dirty="0">
                <a:solidFill>
                  <a:srgbClr val="333333"/>
                </a:solidFill>
                <a:latin typeface="Arial Black" panose="020B0A04020102020204" pitchFamily="34" charset="0"/>
              </a:rPr>
              <a:t>Wszystkie osoby, którym Sikorowie udzielili pomocy, przeżyły wojnę. Po wyzwoleniu w lipcu 1944 r. </a:t>
            </a:r>
            <a:r>
              <a:rPr lang="pl-PL" sz="2400" b="1" i="1" dirty="0" err="1">
                <a:solidFill>
                  <a:srgbClr val="333333"/>
                </a:solidFill>
                <a:latin typeface="Arial Black" panose="020B0A04020102020204" pitchFamily="34" charset="0"/>
              </a:rPr>
              <a:t>Edelsteinowie</a:t>
            </a:r>
            <a:r>
              <a:rPr lang="pl-PL" sz="2400" b="1" i="1" dirty="0">
                <a:solidFill>
                  <a:srgbClr val="333333"/>
                </a:solidFill>
                <a:latin typeface="Arial Black" panose="020B0A04020102020204" pitchFamily="34" charset="0"/>
              </a:rPr>
              <a:t> wyemigrowali do Kanady, nie tracąc jednak kontaktu z Sikorami. Jakub </a:t>
            </a:r>
            <a:r>
              <a:rPr lang="pl-PL" sz="2400" b="1" i="1" dirty="0" err="1">
                <a:solidFill>
                  <a:srgbClr val="333333"/>
                </a:solidFill>
                <a:latin typeface="Arial Black" panose="020B0A04020102020204" pitchFamily="34" charset="0"/>
              </a:rPr>
              <a:t>Erlich</a:t>
            </a:r>
            <a:r>
              <a:rPr lang="pl-PL" sz="2400" b="1" i="1" dirty="0">
                <a:solidFill>
                  <a:srgbClr val="333333"/>
                </a:solidFill>
                <a:latin typeface="Arial Black" panose="020B0A04020102020204" pitchFamily="34" charset="0"/>
              </a:rPr>
              <a:t> wyjechał pod koniec lat 40. do USA, zaś </a:t>
            </a:r>
            <a:r>
              <a:rPr lang="pl-PL" sz="2400" b="1" i="1" dirty="0" err="1">
                <a:solidFill>
                  <a:srgbClr val="333333"/>
                </a:solidFill>
                <a:latin typeface="Arial Black" panose="020B0A04020102020204" pitchFamily="34" charset="0"/>
              </a:rPr>
              <a:t>Sabutek</a:t>
            </a:r>
            <a:r>
              <a:rPr lang="pl-PL" sz="2400" b="1" i="1" dirty="0">
                <a:solidFill>
                  <a:srgbClr val="333333"/>
                </a:solidFill>
                <a:latin typeface="Arial Black" panose="020B0A04020102020204" pitchFamily="34" charset="0"/>
              </a:rPr>
              <a:t> i jego córka do Izraela.</a:t>
            </a:r>
            <a:endParaRPr lang="pl-PL" sz="2400" b="1" i="1" dirty="0">
              <a:latin typeface="Arial Black" panose="020B0A04020102020204" pitchFamily="34" charset="0"/>
            </a:endParaRPr>
          </a:p>
        </p:txBody>
      </p:sp>
      <p:sp>
        <p:nvSpPr>
          <p:cNvPr id="8" name="Prostokąt 7"/>
          <p:cNvSpPr/>
          <p:nvPr/>
        </p:nvSpPr>
        <p:spPr>
          <a:xfrm>
            <a:off x="699407" y="329685"/>
            <a:ext cx="6755760" cy="156966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a:r>
              <a:rPr lang="pl-PL" sz="9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Po Wojnie</a:t>
            </a:r>
          </a:p>
        </p:txBody>
      </p:sp>
    </p:spTree>
    <p:extLst>
      <p:ext uri="{BB962C8B-B14F-4D97-AF65-F5344CB8AC3E}">
        <p14:creationId xmlns:p14="http://schemas.microsoft.com/office/powerpoint/2010/main" val="1268022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3000">
        <p15:prstTrans prst="prestige"/>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2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250" fill="hold"/>
                                        <p:tgtEl>
                                          <p:spTgt spid="2050"/>
                                        </p:tgtEl>
                                        <p:attrNameLst>
                                          <p:attrName>ppt_x</p:attrName>
                                        </p:attrNameLst>
                                      </p:cBhvr>
                                      <p:tavLst>
                                        <p:tav tm="0">
                                          <p:val>
                                            <p:strVal val="#ppt_x"/>
                                          </p:val>
                                        </p:tav>
                                        <p:tav tm="100000">
                                          <p:val>
                                            <p:strVal val="#ppt_x"/>
                                          </p:val>
                                        </p:tav>
                                      </p:tavLst>
                                    </p:anim>
                                    <p:anim calcmode="lin" valueType="num">
                                      <p:cBhvr additive="base">
                                        <p:cTn id="16" dur="250" fill="hold"/>
                                        <p:tgtEl>
                                          <p:spTgt spid="205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2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am (Szlomo) Edelstein, lata powojenne, Niem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9525" y="580365"/>
            <a:ext cx="2636611" cy="4481492"/>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Prostokąt 5"/>
          <p:cNvSpPr/>
          <p:nvPr/>
        </p:nvSpPr>
        <p:spPr>
          <a:xfrm>
            <a:off x="8341054" y="5357523"/>
            <a:ext cx="4131128" cy="646331"/>
          </a:xfrm>
          <a:prstGeom prst="rect">
            <a:avLst/>
          </a:prstGeom>
        </p:spPr>
        <p:txBody>
          <a:bodyPr wrap="square">
            <a:spAutoFit/>
          </a:bodyPr>
          <a:lstStyle/>
          <a:p>
            <a:r>
              <a:rPr lang="pl-PL" b="1" i="1" dirty="0">
                <a:latin typeface="Arial Black" panose="020B0A04020102020204" pitchFamily="34" charset="0"/>
              </a:rPr>
              <a:t>Sam (</a:t>
            </a:r>
            <a:r>
              <a:rPr lang="pl-PL" b="1" i="1" dirty="0" err="1">
                <a:latin typeface="Arial Black" panose="020B0A04020102020204" pitchFamily="34" charset="0"/>
              </a:rPr>
              <a:t>Szlomo</a:t>
            </a:r>
            <a:r>
              <a:rPr lang="pl-PL" b="1" i="1" dirty="0">
                <a:latin typeface="Arial Black" panose="020B0A04020102020204" pitchFamily="34" charset="0"/>
              </a:rPr>
              <a:t>) </a:t>
            </a:r>
            <a:r>
              <a:rPr lang="pl-PL" b="1" i="1" dirty="0" err="1">
                <a:latin typeface="Arial Black" panose="020B0A04020102020204" pitchFamily="34" charset="0"/>
              </a:rPr>
              <a:t>Edelstein</a:t>
            </a:r>
            <a:r>
              <a:rPr lang="pl-PL" b="1" i="1" dirty="0">
                <a:latin typeface="Arial Black" panose="020B0A04020102020204" pitchFamily="34" charset="0"/>
              </a:rPr>
              <a:t>, lata powojenne, Niemcy</a:t>
            </a:r>
          </a:p>
        </p:txBody>
      </p:sp>
      <p:sp>
        <p:nvSpPr>
          <p:cNvPr id="7" name="Prostokąt 6"/>
          <p:cNvSpPr/>
          <p:nvPr/>
        </p:nvSpPr>
        <p:spPr>
          <a:xfrm>
            <a:off x="275439" y="2953239"/>
            <a:ext cx="6096000" cy="3416320"/>
          </a:xfrm>
          <a:prstGeom prst="rect">
            <a:avLst/>
          </a:prstGeom>
        </p:spPr>
        <p:txBody>
          <a:bodyPr>
            <a:spAutoFit/>
          </a:bodyPr>
          <a:lstStyle/>
          <a:p>
            <a:r>
              <a:rPr lang="pl-PL" sz="2400" b="1" i="1" dirty="0">
                <a:solidFill>
                  <a:srgbClr val="333333"/>
                </a:solidFill>
                <a:latin typeface="Arial Black" panose="020B0A04020102020204" pitchFamily="34" charset="0"/>
              </a:rPr>
              <a:t>Wkrótce do znajdującej się w ukryciu rodziny dołączyło dwóch żydowskich zbiegów z kraśnickiego getta, Jankiel (Jakub?) </a:t>
            </a:r>
            <a:r>
              <a:rPr lang="pl-PL" sz="2400" b="1" i="1" dirty="0" err="1">
                <a:solidFill>
                  <a:srgbClr val="333333"/>
                </a:solidFill>
                <a:latin typeface="Arial Black" panose="020B0A04020102020204" pitchFamily="34" charset="0"/>
              </a:rPr>
              <a:t>Erlich</a:t>
            </a:r>
            <a:r>
              <a:rPr lang="pl-PL" sz="2400" b="1" i="1" dirty="0">
                <a:solidFill>
                  <a:srgbClr val="333333"/>
                </a:solidFill>
                <a:latin typeface="Arial Black" panose="020B0A04020102020204" pitchFamily="34" charset="0"/>
              </a:rPr>
              <a:t> i </a:t>
            </a:r>
            <a:r>
              <a:rPr lang="pl-PL" sz="2400" b="1" i="1" dirty="0" err="1">
                <a:solidFill>
                  <a:srgbClr val="333333"/>
                </a:solidFill>
                <a:latin typeface="Arial Black" panose="020B0A04020102020204" pitchFamily="34" charset="0"/>
              </a:rPr>
              <a:t>Yehiel</a:t>
            </a:r>
            <a:r>
              <a:rPr lang="pl-PL" sz="2400" b="1" i="1" dirty="0">
                <a:solidFill>
                  <a:srgbClr val="333333"/>
                </a:solidFill>
                <a:latin typeface="Arial Black" panose="020B0A04020102020204" pitchFamily="34" charset="0"/>
              </a:rPr>
              <a:t> Rolnik. Sikorowie przez kilka miesięcy w zabudowaniach gospodarczych ukrywali Mosze </a:t>
            </a:r>
            <a:r>
              <a:rPr lang="pl-PL" sz="2400" b="1" i="1" dirty="0" err="1">
                <a:solidFill>
                  <a:srgbClr val="333333"/>
                </a:solidFill>
                <a:latin typeface="Arial Black" panose="020B0A04020102020204" pitchFamily="34" charset="0"/>
              </a:rPr>
              <a:t>Sabutka</a:t>
            </a:r>
            <a:r>
              <a:rPr lang="pl-PL" sz="2400" b="1" i="1" dirty="0">
                <a:solidFill>
                  <a:srgbClr val="333333"/>
                </a:solidFill>
                <a:latin typeface="Arial Black" panose="020B0A04020102020204" pitchFamily="34" charset="0"/>
              </a:rPr>
              <a:t> i jego 8-letnią córkę.</a:t>
            </a:r>
            <a:endParaRPr lang="pl-PL" sz="2400" b="1" i="1" dirty="0">
              <a:latin typeface="Arial Black" panose="020B0A04020102020204" pitchFamily="34" charset="0"/>
            </a:endParaRPr>
          </a:p>
        </p:txBody>
      </p:sp>
      <p:sp>
        <p:nvSpPr>
          <p:cNvPr id="8" name="Prostokąt 7"/>
          <p:cNvSpPr/>
          <p:nvPr/>
        </p:nvSpPr>
        <p:spPr>
          <a:xfrm>
            <a:off x="0" y="184558"/>
            <a:ext cx="8254766"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pl-PL" sz="6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Nowi mieszkańcy</a:t>
            </a:r>
          </a:p>
        </p:txBody>
      </p:sp>
    </p:spTree>
    <p:extLst>
      <p:ext uri="{BB962C8B-B14F-4D97-AF65-F5344CB8AC3E}">
        <p14:creationId xmlns:p14="http://schemas.microsoft.com/office/powerpoint/2010/main" val="3987073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3000">
        <p15:prstTrans prst="wind"/>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2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additive="base">
                                        <p:cTn id="15" dur="500" fill="hold"/>
                                        <p:tgtEl>
                                          <p:spTgt spid="3074"/>
                                        </p:tgtEl>
                                        <p:attrNameLst>
                                          <p:attrName>ppt_x</p:attrName>
                                        </p:attrNameLst>
                                      </p:cBhvr>
                                      <p:tavLst>
                                        <p:tav tm="0">
                                          <p:val>
                                            <p:strVal val="#ppt_x"/>
                                          </p:val>
                                        </p:tav>
                                        <p:tav tm="100000">
                                          <p:val>
                                            <p:strVal val="#ppt_x"/>
                                          </p:val>
                                        </p:tav>
                                      </p:tavLst>
                                    </p:anim>
                                    <p:anim calcmode="lin" valueType="num">
                                      <p:cBhvr additive="base">
                                        <p:cTn id="16" dur="500" fill="hold"/>
                                        <p:tgtEl>
                                          <p:spTgt spid="307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247650" y="3025658"/>
            <a:ext cx="6096000" cy="3600986"/>
          </a:xfrm>
          <a:prstGeom prst="rect">
            <a:avLst/>
          </a:prstGeom>
        </p:spPr>
        <p:txBody>
          <a:bodyPr>
            <a:spAutoFit/>
          </a:bodyPr>
          <a:lstStyle/>
          <a:p>
            <a:r>
              <a:rPr lang="pl-PL" sz="2400" b="1" i="1" dirty="0">
                <a:solidFill>
                  <a:srgbClr val="333333"/>
                </a:solidFill>
                <a:latin typeface="Arial Black" panose="020B0A04020102020204" pitchFamily="34" charset="0"/>
              </a:rPr>
              <a:t>Tragiczny los spotkał jedynie </a:t>
            </a:r>
            <a:r>
              <a:rPr lang="pl-PL" sz="2400" b="1" i="1" dirty="0" err="1">
                <a:solidFill>
                  <a:srgbClr val="333333"/>
                </a:solidFill>
                <a:latin typeface="Arial Black" panose="020B0A04020102020204" pitchFamily="34" charset="0"/>
              </a:rPr>
              <a:t>Yehiela</a:t>
            </a:r>
            <a:r>
              <a:rPr lang="pl-PL" sz="2400" b="1" i="1" dirty="0">
                <a:solidFill>
                  <a:srgbClr val="333333"/>
                </a:solidFill>
                <a:latin typeface="Arial Black" panose="020B0A04020102020204" pitchFamily="34" charset="0"/>
              </a:rPr>
              <a:t> Rolnika, prawdopodobnie zamordowanego przez bandytów po opuszczeniu kryjówki. Skutków powojennego antysemityzmu nie ustrzegli się też Sikorowie, których gospodarstwo zostało obrabowane i podpalone.</a:t>
            </a:r>
          </a:p>
          <a:p>
            <a:r>
              <a:rPr lang="pl-PL" dirty="0"/>
              <a:t/>
            </a:r>
            <a:br>
              <a:rPr lang="pl-PL" dirty="0"/>
            </a:br>
            <a:endParaRPr lang="pl-PL" dirty="0"/>
          </a:p>
        </p:txBody>
      </p:sp>
      <p:sp>
        <p:nvSpPr>
          <p:cNvPr id="6" name="Prostokąt 5"/>
          <p:cNvSpPr/>
          <p:nvPr/>
        </p:nvSpPr>
        <p:spPr>
          <a:xfrm>
            <a:off x="8483509" y="5049993"/>
            <a:ext cx="3708491" cy="646331"/>
          </a:xfrm>
          <a:prstGeom prst="rect">
            <a:avLst/>
          </a:prstGeom>
        </p:spPr>
        <p:txBody>
          <a:bodyPr wrap="square">
            <a:spAutoFit/>
          </a:bodyPr>
          <a:lstStyle/>
          <a:p>
            <a:r>
              <a:rPr lang="pl-PL" b="1" i="1" dirty="0" err="1">
                <a:latin typeface="Arial Black" panose="020B0A04020102020204" pitchFamily="34" charset="0"/>
              </a:rPr>
              <a:t>Yehiel</a:t>
            </a:r>
            <a:r>
              <a:rPr lang="pl-PL" b="1" i="1" dirty="0">
                <a:latin typeface="Arial Black" panose="020B0A04020102020204" pitchFamily="34" charset="0"/>
              </a:rPr>
              <a:t> Rolnika, zdjęcie przedwojenne</a:t>
            </a:r>
          </a:p>
        </p:txBody>
      </p:sp>
      <p:pic>
        <p:nvPicPr>
          <p:cNvPr id="4102" name="Picture 6" descr="Yehiel Rolnik, zdjęcie przedwojen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5946" y="425739"/>
            <a:ext cx="2881240" cy="4332692"/>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7" name="Prostokąt 6"/>
          <p:cNvSpPr/>
          <p:nvPr/>
        </p:nvSpPr>
        <p:spPr>
          <a:xfrm>
            <a:off x="83503" y="327171"/>
            <a:ext cx="8112541"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pl-PL" sz="72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Tragiczny Los...</a:t>
            </a:r>
          </a:p>
        </p:txBody>
      </p:sp>
    </p:spTree>
    <p:extLst>
      <p:ext uri="{BB962C8B-B14F-4D97-AF65-F5344CB8AC3E}">
        <p14:creationId xmlns:p14="http://schemas.microsoft.com/office/powerpoint/2010/main" val="416620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prestige"/>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25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102"/>
                                        </p:tgtEl>
                                        <p:attrNameLst>
                                          <p:attrName>style.visibility</p:attrName>
                                        </p:attrNameLst>
                                      </p:cBhvr>
                                      <p:to>
                                        <p:strVal val="visible"/>
                                      </p:to>
                                    </p:set>
                                    <p:anim calcmode="lin" valueType="num">
                                      <p:cBhvr additive="base">
                                        <p:cTn id="19" dur="250" fill="hold"/>
                                        <p:tgtEl>
                                          <p:spTgt spid="4102"/>
                                        </p:tgtEl>
                                        <p:attrNameLst>
                                          <p:attrName>ppt_x</p:attrName>
                                        </p:attrNameLst>
                                      </p:cBhvr>
                                      <p:tavLst>
                                        <p:tav tm="0">
                                          <p:val>
                                            <p:strVal val="#ppt_x"/>
                                          </p:val>
                                        </p:tav>
                                        <p:tav tm="100000">
                                          <p:val>
                                            <p:strVal val="#ppt_x"/>
                                          </p:val>
                                        </p:tav>
                                      </p:tavLst>
                                    </p:anim>
                                    <p:anim calcmode="lin" valueType="num">
                                      <p:cBhvr additive="base">
                                        <p:cTn id="20" dur="250" fill="hold"/>
                                        <p:tgtEl>
                                          <p:spTgt spid="410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67128" y="571500"/>
            <a:ext cx="9281160" cy="4174236"/>
          </a:xfrm>
        </p:spPr>
        <p:txBody>
          <a:bodyPr/>
          <a:lstStyle/>
          <a:p>
            <a:r>
              <a:rPr lang="pl-PL" dirty="0">
                <a:latin typeface="Arial Black" panose="020B0A04020102020204" pitchFamily="34" charset="0"/>
              </a:rPr>
              <a:t>Dziękujemy za uwagę </a:t>
            </a:r>
          </a:p>
        </p:txBody>
      </p:sp>
      <p:sp>
        <p:nvSpPr>
          <p:cNvPr id="3" name="Symbol zastępczy tekstu 2"/>
          <p:cNvSpPr>
            <a:spLocks noGrp="1"/>
          </p:cNvSpPr>
          <p:nvPr>
            <p:ph type="body" idx="1"/>
          </p:nvPr>
        </p:nvSpPr>
        <p:spPr>
          <a:xfrm>
            <a:off x="60927" y="5045936"/>
            <a:ext cx="10781243" cy="1066800"/>
          </a:xfrm>
        </p:spPr>
        <p:txBody>
          <a:bodyPr>
            <a:noAutofit/>
          </a:bodyPr>
          <a:lstStyle/>
          <a:p>
            <a:r>
              <a:rPr lang="pl-PL" sz="1600" i="1" dirty="0">
                <a:latin typeface="Arial" panose="020B0604020202020204" pitchFamily="34" charset="0"/>
                <a:cs typeface="Arial" panose="020B0604020202020204" pitchFamily="34" charset="0"/>
              </a:rPr>
              <a:t>Prezentację </a:t>
            </a:r>
            <a:r>
              <a:rPr lang="pl-PL" sz="1600" i="1" dirty="0" smtClean="0">
                <a:latin typeface="Arial" panose="020B0604020202020204" pitchFamily="34" charset="0"/>
                <a:cs typeface="Arial" panose="020B0604020202020204" pitchFamily="34" charset="0"/>
              </a:rPr>
              <a:t>przygotowali</a:t>
            </a:r>
            <a:r>
              <a:rPr lang="pl-PL" sz="1600" i="1" dirty="0">
                <a:latin typeface="Arial" panose="020B0604020202020204" pitchFamily="34" charset="0"/>
                <a:cs typeface="Arial" panose="020B0604020202020204" pitchFamily="34" charset="0"/>
              </a:rPr>
              <a:t> </a:t>
            </a:r>
            <a:r>
              <a:rPr lang="pl-PL" sz="1600" i="1" dirty="0" smtClean="0">
                <a:latin typeface="Arial" panose="020B0604020202020204" pitchFamily="34" charset="0"/>
                <a:cs typeface="Arial" panose="020B0604020202020204" pitchFamily="34" charset="0"/>
              </a:rPr>
              <a:t>uczniowie </a:t>
            </a:r>
            <a:r>
              <a:rPr lang="pl-PL" sz="1600" b="1" i="1" dirty="0" smtClean="0">
                <a:latin typeface="Arial Black" panose="020B0A04020102020204" pitchFamily="34" charset="0"/>
                <a:cs typeface="Arial" panose="020B0604020202020204" pitchFamily="34" charset="0"/>
              </a:rPr>
              <a:t>Szkoły Podstawowej </a:t>
            </a:r>
            <a:r>
              <a:rPr lang="pl-PL" sz="1600" b="1" i="1" dirty="0">
                <a:latin typeface="Arial Black" panose="020B0A04020102020204" pitchFamily="34" charset="0"/>
                <a:cs typeface="Arial" panose="020B0604020202020204" pitchFamily="34" charset="0"/>
              </a:rPr>
              <a:t>im. ks. Stanisława Zielińskiego w </a:t>
            </a:r>
            <a:r>
              <a:rPr lang="pl-PL" sz="1600" b="1" i="1" dirty="0" smtClean="0">
                <a:latin typeface="Arial Black" panose="020B0A04020102020204" pitchFamily="34" charset="0"/>
                <a:cs typeface="Arial" panose="020B0604020202020204" pitchFamily="34" charset="0"/>
              </a:rPr>
              <a:t>Stróży</a:t>
            </a:r>
          </a:p>
          <a:p>
            <a:r>
              <a:rPr lang="pl-PL" sz="1600" b="1" i="1" dirty="0" smtClean="0">
                <a:latin typeface="Arial Black" panose="020B0A04020102020204" pitchFamily="34" charset="0"/>
              </a:rPr>
              <a:t>Filip </a:t>
            </a:r>
            <a:r>
              <a:rPr lang="pl-PL" sz="1600" b="1" i="1" dirty="0" err="1">
                <a:latin typeface="Arial Black" panose="020B0A04020102020204" pitchFamily="34" charset="0"/>
              </a:rPr>
              <a:t>Janduła</a:t>
            </a:r>
            <a:r>
              <a:rPr lang="pl-PL" sz="1600" b="1" i="1" dirty="0">
                <a:latin typeface="Arial Black" panose="020B0A04020102020204" pitchFamily="34" charset="0"/>
              </a:rPr>
              <a:t/>
            </a:r>
            <a:br>
              <a:rPr lang="pl-PL" sz="1600" b="1" i="1" dirty="0">
                <a:latin typeface="Arial Black" panose="020B0A04020102020204" pitchFamily="34" charset="0"/>
              </a:rPr>
            </a:br>
            <a:r>
              <a:rPr lang="pl-PL" sz="1600" b="1" i="1" dirty="0">
                <a:latin typeface="Arial Black" panose="020B0A04020102020204" pitchFamily="34" charset="0"/>
              </a:rPr>
              <a:t>Dominik Rej</a:t>
            </a:r>
            <a:br>
              <a:rPr lang="pl-PL" sz="1600" b="1" i="1" dirty="0">
                <a:latin typeface="Arial Black" panose="020B0A04020102020204" pitchFamily="34" charset="0"/>
              </a:rPr>
            </a:br>
            <a:r>
              <a:rPr lang="pl-PL" sz="1600" b="1" i="1" dirty="0">
                <a:latin typeface="Arial Black" panose="020B0A04020102020204" pitchFamily="34" charset="0"/>
              </a:rPr>
              <a:t>Wojciech </a:t>
            </a:r>
            <a:r>
              <a:rPr lang="pl-PL" sz="1600" b="1" i="1" dirty="0" smtClean="0">
                <a:latin typeface="Arial Black" panose="020B0A04020102020204" pitchFamily="34" charset="0"/>
              </a:rPr>
              <a:t>Żaba</a:t>
            </a:r>
            <a:endParaRPr lang="pl-PL" sz="1600" b="1" i="1" dirty="0">
              <a:latin typeface="Arial Black" panose="020B0A04020102020204" pitchFamily="34" charset="0"/>
            </a:endParaRPr>
          </a:p>
          <a:p>
            <a:r>
              <a:rPr lang="pl-PL" sz="1600" i="1" dirty="0" smtClean="0">
                <a:latin typeface="Arial" panose="020B0604020202020204" pitchFamily="34" charset="0"/>
                <a:cs typeface="Arial" panose="020B0604020202020204" pitchFamily="34" charset="0"/>
              </a:rPr>
              <a:t>Opiekun dydaktyczny: </a:t>
            </a:r>
            <a:r>
              <a:rPr lang="pl-PL" sz="1600" b="1" i="1" dirty="0" smtClean="0">
                <a:latin typeface="Arial Black" panose="020B0A04020102020204" pitchFamily="34" charset="0"/>
              </a:rPr>
              <a:t>Krzysztof Kuśmierczyk</a:t>
            </a:r>
          </a:p>
        </p:txBody>
      </p:sp>
      <p:sp>
        <p:nvSpPr>
          <p:cNvPr id="4" name="pole tekstowe 3"/>
          <p:cNvSpPr txBox="1"/>
          <p:nvPr/>
        </p:nvSpPr>
        <p:spPr>
          <a:xfrm>
            <a:off x="6451365" y="6110999"/>
            <a:ext cx="5674659" cy="369332"/>
          </a:xfrm>
          <a:prstGeom prst="rect">
            <a:avLst/>
          </a:prstGeom>
          <a:noFill/>
        </p:spPr>
        <p:txBody>
          <a:bodyPr wrap="square" rtlCol="0">
            <a:spAutoFit/>
          </a:bodyPr>
          <a:lstStyle/>
          <a:p>
            <a:r>
              <a:rPr lang="pl-PL" dirty="0" smtClean="0"/>
              <a:t>Źródła: sprawiedliwi.org.pl, </a:t>
            </a:r>
            <a:endParaRPr lang="pl-PL" dirty="0"/>
          </a:p>
        </p:txBody>
      </p:sp>
    </p:spTree>
    <p:extLst>
      <p:ext uri="{BB962C8B-B14F-4D97-AF65-F5344CB8AC3E}">
        <p14:creationId xmlns:p14="http://schemas.microsoft.com/office/powerpoint/2010/main" val="3909070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Click="0" advTm="6000">
        <p15:prstTrans prst="curtains"/>
      </p:transition>
    </mc:Choice>
    <mc:Fallback xmlns="">
      <p:transition spd="slow" advClick="0" advTm="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TM03090434[[fn=Drewniana czcionka]]</Template>
  <TotalTime>110</TotalTime>
  <Words>335</Words>
  <Application>Microsoft Office PowerPoint</Application>
  <PresentationFormat>Panoramiczny</PresentationFormat>
  <Paragraphs>27</Paragraphs>
  <Slides>9</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9</vt:i4>
      </vt:variant>
    </vt:vector>
  </HeadingPairs>
  <TitlesOfParts>
    <vt:vector size="16" baseType="lpstr">
      <vt:lpstr>Arial</vt:lpstr>
      <vt:lpstr>Arial Black</vt:lpstr>
      <vt:lpstr>Cooper Black</vt:lpstr>
      <vt:lpstr>Rockwell</vt:lpstr>
      <vt:lpstr>Rockwell Condensed</vt:lpstr>
      <vt:lpstr>Wingdings</vt:lpstr>
      <vt:lpstr>Drewniana czcionka</vt:lpstr>
      <vt:lpstr>Sprawiedliwi Lubelszczyzny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Dziękujemy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Sprawiedliwi Lubelszczyzny</dc:title>
  <dc:creator>8a</dc:creator>
  <cp:lastModifiedBy>Krzysztof Kuśmierczyk</cp:lastModifiedBy>
  <cp:revision>18</cp:revision>
  <dcterms:created xsi:type="dcterms:W3CDTF">2023-10-10T11:03:44Z</dcterms:created>
  <dcterms:modified xsi:type="dcterms:W3CDTF">2023-10-29T09:35:19Z</dcterms:modified>
</cp:coreProperties>
</file>