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57" r:id="rId3"/>
    <p:sldId id="260" r:id="rId4"/>
    <p:sldId id="262" r:id="rId5"/>
    <p:sldId id="263" r:id="rId6"/>
    <p:sldId id="265" r:id="rId7"/>
    <p:sldId id="268" r:id="rId8"/>
    <p:sldId id="274" r:id="rId9"/>
    <p:sldId id="264" r:id="rId10"/>
    <p:sldId id="271" r:id="rId11"/>
    <p:sldId id="272" r:id="rId12"/>
    <p:sldId id="273" r:id="rId13"/>
    <p:sldId id="275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20AE13B-44D8-4EB6-B305-ADCAFC7552F0}">
          <p14:sldIdLst>
            <p14:sldId id="256"/>
            <p14:sldId id="257"/>
            <p14:sldId id="260"/>
            <p14:sldId id="262"/>
            <p14:sldId id="263"/>
            <p14:sldId id="265"/>
            <p14:sldId id="268"/>
            <p14:sldId id="274"/>
            <p14:sldId id="264"/>
            <p14:sldId id="271"/>
            <p14:sldId id="272"/>
            <p14:sldId id="273"/>
            <p14:sldId id="275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9C9"/>
    <a:srgbClr val="DBB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B040-301F-4708-9989-8CB5CF39E10F}" type="datetimeFigureOut">
              <a:rPr lang="pl-PL" smtClean="0"/>
              <a:pPr/>
              <a:t>27.10.2023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D67C1-A5C7-4AA7-97F7-D4143D7422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42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8C0F67-5160-404A-A47F-806FCA24FD05}" type="datetimeFigureOut">
              <a:rPr lang="pl-PL" smtClean="0"/>
              <a:pPr/>
              <a:t>27.10.2023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A81-F264-4C16-981A-42AD2F189E4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70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0F67-5160-404A-A47F-806FCA24FD05}" type="datetimeFigureOut">
              <a:rPr lang="pl-PL" smtClean="0"/>
              <a:pPr/>
              <a:t>27.10.2023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A81-F264-4C16-981A-42AD2F189E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85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0F67-5160-404A-A47F-806FCA24FD05}" type="datetimeFigureOut">
              <a:rPr lang="pl-PL" smtClean="0"/>
              <a:pPr/>
              <a:t>27.10.2023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A81-F264-4C16-981A-42AD2F189E4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5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0F67-5160-404A-A47F-806FCA24FD05}" type="datetimeFigureOut">
              <a:rPr lang="pl-PL" smtClean="0"/>
              <a:pPr/>
              <a:t>27.10.2023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A81-F264-4C16-981A-42AD2F189E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61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0F67-5160-404A-A47F-806FCA24FD05}" type="datetimeFigureOut">
              <a:rPr lang="pl-PL" smtClean="0"/>
              <a:pPr/>
              <a:t>27.10.2023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A81-F264-4C16-981A-42AD2F189E4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9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0F67-5160-404A-A47F-806FCA24FD05}" type="datetimeFigureOut">
              <a:rPr lang="pl-PL" smtClean="0"/>
              <a:pPr/>
              <a:t>27.10.2023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A81-F264-4C16-981A-42AD2F189E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19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0F67-5160-404A-A47F-806FCA24FD05}" type="datetimeFigureOut">
              <a:rPr lang="pl-PL" smtClean="0"/>
              <a:pPr/>
              <a:t>27.10.2023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A81-F264-4C16-981A-42AD2F189E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39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0F67-5160-404A-A47F-806FCA24FD05}" type="datetimeFigureOut">
              <a:rPr lang="pl-PL" smtClean="0"/>
              <a:pPr/>
              <a:t>27.10.2023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A81-F264-4C16-981A-42AD2F189E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55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0F67-5160-404A-A47F-806FCA24FD05}" type="datetimeFigureOut">
              <a:rPr lang="pl-PL" smtClean="0"/>
              <a:pPr/>
              <a:t>27.10.2023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A81-F264-4C16-981A-42AD2F189E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30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0F67-5160-404A-A47F-806FCA24FD05}" type="datetimeFigureOut">
              <a:rPr lang="pl-PL" smtClean="0"/>
              <a:pPr/>
              <a:t>27.10.2023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A81-F264-4C16-981A-42AD2F189E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28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0F67-5160-404A-A47F-806FCA24FD05}" type="datetimeFigureOut">
              <a:rPr lang="pl-PL" smtClean="0"/>
              <a:pPr/>
              <a:t>27.10.2023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A81-F264-4C16-981A-42AD2F189E4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54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grayscl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A8C0F67-5160-404A-A47F-806FCA24FD05}" type="datetimeFigureOut">
              <a:rPr lang="pl-PL" smtClean="0"/>
              <a:pPr/>
              <a:t>27.10.2023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F3C6A81-F264-4C16-981A-42AD2F189E4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9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5129" y="5051983"/>
            <a:ext cx="7772400" cy="1463040"/>
          </a:xfrm>
          <a:ln>
            <a:noFill/>
          </a:ln>
        </p:spPr>
        <p:txBody>
          <a:bodyPr/>
          <a:lstStyle/>
          <a:p>
            <a:pPr algn="ctr"/>
            <a:r>
              <a:rPr lang="pl-PL" dirty="0" smtClean="0">
                <a:latin typeface="Avenir Next LT Pro Light" panose="020B0304020202020204" pitchFamily="34" charset="-18"/>
              </a:rPr>
              <a:t>Sprawiedliwi Lubelszczyzny</a:t>
            </a:r>
            <a:endParaRPr lang="pl-PL" dirty="0">
              <a:latin typeface="Avenir Next LT Pro Light" panose="020B0304020202020204" pitchFamily="34" charset="-1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610600" y="5132665"/>
            <a:ext cx="3200400" cy="1463040"/>
          </a:xfrm>
        </p:spPr>
        <p:txBody>
          <a:bodyPr/>
          <a:lstStyle/>
          <a:p>
            <a:pPr algn="ctr"/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17" r="502" b="30179"/>
          <a:stretch/>
        </p:blipFill>
        <p:spPr>
          <a:xfrm>
            <a:off x="1144694" y="16626"/>
            <a:ext cx="9819793" cy="4547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858799"/>
      </p:ext>
    </p:extLst>
  </p:cSld>
  <p:clrMapOvr>
    <a:masterClrMapping/>
  </p:clrMapOvr>
  <p:transition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1578634" y="974784"/>
            <a:ext cx="7919049" cy="5736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810" y="586596"/>
            <a:ext cx="7890827" cy="5678893"/>
          </a:xfrm>
          <a:prstGeom prst="round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971131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41872" y="585216"/>
            <a:ext cx="10446588" cy="1416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/>
              <a:t>Tablica w naszej szkole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609600" y="2984090"/>
            <a:ext cx="4929514" cy="21616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 </a:t>
            </a:r>
            <a:r>
              <a:rPr lang="pl-PL" sz="2400" dirty="0"/>
              <a:t>N</a:t>
            </a:r>
            <a:r>
              <a:rPr lang="pl-PL" sz="2400" dirty="0" smtClean="0"/>
              <a:t>a </a:t>
            </a:r>
            <a:r>
              <a:rPr lang="pl-PL" sz="2400" dirty="0" smtClean="0"/>
              <a:t>ścianie </a:t>
            </a:r>
            <a:r>
              <a:rPr lang="pl-PL" sz="2400" dirty="0" smtClean="0"/>
              <a:t>budynku naszej szkoły przy </a:t>
            </a:r>
            <a:r>
              <a:rPr lang="pl-PL" sz="2400" dirty="0" smtClean="0"/>
              <a:t>wejściu widnieje tablica, która ma na celu przypominanie o tej </a:t>
            </a:r>
            <a:r>
              <a:rPr lang="pl-P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odważnej </a:t>
            </a:r>
            <a:r>
              <a:rPr lang="pl-P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rodzinie</a:t>
            </a:r>
            <a:r>
              <a:rPr lang="pl-PL" sz="2400" dirty="0"/>
              <a:t> </a:t>
            </a:r>
            <a:r>
              <a:rPr lang="pl-PL" sz="2400" dirty="0" smtClean="0"/>
              <a:t>Karoliny i Jana Sikorów oraz jej córki Edwardy.</a:t>
            </a:r>
            <a:endParaRPr lang="pl-PL" sz="24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6542006" y="2984090"/>
            <a:ext cx="5541841" cy="38739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2" t="-124" r="21877" b="859"/>
          <a:stretch/>
        </p:blipFill>
        <p:spPr>
          <a:xfrm>
            <a:off x="6040560" y="2605549"/>
            <a:ext cx="5541841" cy="387391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78" y="121633"/>
            <a:ext cx="4840644" cy="6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2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9284" y="719687"/>
            <a:ext cx="9720072" cy="12435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/>
              <a:t>Po wojnie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6528097" y="5887180"/>
            <a:ext cx="4482353" cy="8229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Sam (Szlomo) </a:t>
            </a:r>
            <a:r>
              <a:rPr lang="pl-PL" dirty="0" err="1" smtClean="0">
                <a:solidFill>
                  <a:schemeClr val="tx1"/>
                </a:solidFill>
              </a:rPr>
              <a:t>Edelstein</a:t>
            </a:r>
            <a:r>
              <a:rPr lang="pl-PL" dirty="0" smtClean="0">
                <a:solidFill>
                  <a:schemeClr val="tx1"/>
                </a:solidFill>
              </a:rPr>
              <a:t> z żoną Sandy i córkami </a:t>
            </a:r>
            <a:r>
              <a:rPr lang="pl-PL" dirty="0" err="1" smtClean="0">
                <a:solidFill>
                  <a:schemeClr val="tx1"/>
                </a:solidFill>
              </a:rPr>
              <a:t>Ruth</a:t>
            </a:r>
            <a:r>
              <a:rPr lang="pl-PL" dirty="0" smtClean="0">
                <a:solidFill>
                  <a:schemeClr val="tx1"/>
                </a:solidFill>
              </a:rPr>
              <a:t> i </a:t>
            </a:r>
            <a:r>
              <a:rPr lang="pl-PL" dirty="0" err="1" smtClean="0">
                <a:solidFill>
                  <a:schemeClr val="tx1"/>
                </a:solidFill>
              </a:rPr>
              <a:t>Tami</a:t>
            </a:r>
            <a:r>
              <a:rPr lang="pl-PL" dirty="0" smtClean="0">
                <a:solidFill>
                  <a:schemeClr val="tx1"/>
                </a:solidFill>
              </a:rPr>
              <a:t>, Kanada, lata 70.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96" y="2528692"/>
            <a:ext cx="3872753" cy="3258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844833" y="2698376"/>
            <a:ext cx="5144487" cy="36002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Dzięki pomocy rodziny Sikorów prawie wszyscy Żydzi przeżyli te trudne wojenne czasy. Tylko jeden z nich – Rolnik pod koniec wojny został zamordowany przez bandytów. Reszta szczęśliwie wyemigrowała m. in. do: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tx1"/>
                </a:solidFill>
              </a:rPr>
              <a:t>Stanów Zjednoczonych,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tx1"/>
                </a:solidFill>
              </a:rPr>
              <a:t>Kanady,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tx1"/>
                </a:solidFill>
              </a:rPr>
              <a:t>Izraela.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13599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  <p:bldP spid="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3EC9F05-F04F-96A8-D59C-246456F7A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553" y="4604059"/>
            <a:ext cx="7772400" cy="1117934"/>
          </a:xfrm>
        </p:spPr>
        <p:txBody>
          <a:bodyPr/>
          <a:lstStyle/>
          <a:p>
            <a:pPr algn="ctr"/>
            <a:r>
              <a:rPr lang="pl-PL" dirty="0" smtClean="0"/>
              <a:t>Dziękujemy za uwagę!</a:t>
            </a:r>
            <a:endParaRPr lang="pl-PL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F99EE56D-6335-1D32-2A74-FCBC47333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4764" y="4775429"/>
            <a:ext cx="3491754" cy="181363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Szkoła podstawowa im. Księdza Stanisława Zielińskiego w </a:t>
            </a:r>
            <a:r>
              <a:rPr lang="pl-PL" dirty="0" smtClean="0"/>
              <a:t>Stróży</a:t>
            </a:r>
            <a:br>
              <a:rPr lang="pl-PL" dirty="0" smtClean="0"/>
            </a:br>
            <a:endParaRPr lang="pl-PL" dirty="0"/>
          </a:p>
          <a:p>
            <a:r>
              <a:rPr lang="pl-PL" dirty="0" smtClean="0"/>
              <a:t>Prezentację wykonały</a:t>
            </a:r>
            <a:r>
              <a:rPr lang="pl-PL" dirty="0" smtClean="0"/>
              <a:t>: </a:t>
            </a:r>
            <a:r>
              <a:rPr lang="pl-PL" dirty="0" smtClean="0"/>
              <a:t>Amelia Markowska, Milena Biegaj i Julia Kasperek</a:t>
            </a:r>
            <a:r>
              <a:rPr lang="pl-PL" dirty="0" smtClean="0"/>
              <a:t>.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Opiekun dydaktyczny</a:t>
            </a:r>
          </a:p>
          <a:p>
            <a:r>
              <a:rPr lang="pl-PL" dirty="0" smtClean="0"/>
              <a:t>Krzysztof Kuśmierczyk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3" y="0"/>
            <a:ext cx="6603516" cy="460405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139953" y="714652"/>
            <a:ext cx="3424518" cy="37467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Nasz wywiad z córką Pani Edwardy Boś – Urszulą Kowalską</a:t>
            </a:r>
            <a:br>
              <a:rPr lang="pl-PL" dirty="0" smtClean="0"/>
            </a:br>
            <a:r>
              <a:rPr lang="pl-PL" dirty="0" smtClean="0"/>
              <a:t>przeprowadzony dnia </a:t>
            </a:r>
          </a:p>
          <a:p>
            <a:pPr algn="ctr"/>
            <a:r>
              <a:rPr lang="pl-PL" dirty="0" smtClean="0"/>
              <a:t>19 października 2023r.</a:t>
            </a:r>
          </a:p>
          <a:p>
            <a:pPr algn="ctr"/>
            <a:r>
              <a:rPr lang="pl-PL" dirty="0" smtClean="0"/>
              <a:t>Dzięki temu spotkaniu zdobyłyśmy wiele cennych informacji na temat tej historii. Zauważyłyśmy, że Sprawiedliwych Lubelszczyzny należy szukać również wokół siebie.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075765" y="5864682"/>
            <a:ext cx="567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Źródła: sprawiedliwi.org.pl, wypowiedzi p. Urszuli Kowalskiej i przyniesione przez nią zdjęcia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4807040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0" y="598827"/>
            <a:ext cx="10591800" cy="13805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/>
              <a:t>Kim są sprawiedliwi Lubelszczyzny?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35963" y="2723515"/>
            <a:ext cx="9720073" cy="402336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Sprawiedliwi Lubelszczyzny </a:t>
            </a:r>
            <a:r>
              <a:rPr lang="pl-PL" sz="3600" dirty="0" smtClean="0">
                <a:latin typeface="Bookman Old Style" pitchFamily="18" charset="0"/>
              </a:rPr>
              <a:t>– to ludzie  z woj. lubelskiego, którzy w czasie wojny pomagali Żydom. Udzielali im schronienia, dostarczali żywności i wspierali                          w trudnych chwilach.</a:t>
            </a:r>
            <a:endParaRPr lang="pl-PL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65955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2160" y="585216"/>
            <a:ext cx="10627360" cy="14996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/>
              <a:t>Rodzina </a:t>
            </a:r>
            <a:r>
              <a:rPr lang="pl-PL" dirty="0" smtClean="0"/>
              <a:t>Sikorów ze stróży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07334" y="4408532"/>
            <a:ext cx="5721728" cy="20247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pl-PL" sz="2400" dirty="0"/>
              <a:t>Ostrzegła rodzinę Edelsteinów przeczuwając nadchodzące niebezpieczeństwo. Żydzi </a:t>
            </a:r>
            <a:r>
              <a:rPr lang="pl-PL" sz="2400" dirty="0" smtClean="0"/>
              <a:t>wówczas </a:t>
            </a:r>
            <a:r>
              <a:rPr lang="pl-PL" sz="2400" dirty="0"/>
              <a:t>poprosili rodziców </a:t>
            </a:r>
            <a:r>
              <a:rPr lang="pl-PL" sz="2400" dirty="0" smtClean="0"/>
              <a:t>Pani</a:t>
            </a:r>
            <a:r>
              <a:rPr lang="pl-PL" sz="2400" dirty="0" smtClean="0"/>
              <a:t> Edwardy</a:t>
            </a:r>
            <a:br>
              <a:rPr lang="pl-PL" sz="2400" dirty="0" smtClean="0"/>
            </a:br>
            <a:r>
              <a:rPr lang="pl-PL" sz="2400" dirty="0" smtClean="0"/>
              <a:t> </a:t>
            </a:r>
            <a:r>
              <a:rPr lang="pl-PL" sz="2400" dirty="0"/>
              <a:t>o schronienie, Sikorzy przygotowali im bunkier pod jednym z pomieszczeń swego domu.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536261A-FCE5-B5E0-25BE-57F815C72B4E}"/>
              </a:ext>
            </a:extLst>
          </p:cNvPr>
          <p:cNvSpPr/>
          <p:nvPr/>
        </p:nvSpPr>
        <p:spPr>
          <a:xfrm rot="21269757">
            <a:off x="8089245" y="2883166"/>
            <a:ext cx="2633039" cy="35124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60" y="2668736"/>
            <a:ext cx="2398725" cy="3339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2968BEB-8B50-4D58-4DE8-681A4741E250}"/>
              </a:ext>
            </a:extLst>
          </p:cNvPr>
          <p:cNvSpPr txBox="1"/>
          <p:nvPr/>
        </p:nvSpPr>
        <p:spPr>
          <a:xfrm>
            <a:off x="886409" y="2764988"/>
            <a:ext cx="3834882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800" dirty="0"/>
              <a:t>Edwarda Boś z </a:t>
            </a:r>
            <a:r>
              <a:rPr lang="pl-PL" sz="1800" dirty="0" smtClean="0"/>
              <a:t>domu </a:t>
            </a:r>
            <a:r>
              <a:rPr lang="pl-PL" sz="1800" dirty="0"/>
              <a:t>Sikora była świadkiem likwidacji </a:t>
            </a:r>
            <a:r>
              <a:rPr lang="pl-PL" sz="1800" dirty="0" smtClean="0"/>
              <a:t>getta</a:t>
            </a:r>
            <a:br>
              <a:rPr lang="pl-PL" sz="1800" dirty="0" smtClean="0"/>
            </a:br>
            <a:r>
              <a:rPr lang="pl-PL" sz="1800" dirty="0" smtClean="0"/>
              <a:t> </a:t>
            </a:r>
            <a:r>
              <a:rPr lang="pl-PL" sz="1800" dirty="0"/>
              <a:t>w pobliskim Kraśniku, z którego wywożono Żydów lub ich rozstrzelano.</a:t>
            </a: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B00F78B2-C5D1-8CE0-21B2-391686F39495}"/>
              </a:ext>
            </a:extLst>
          </p:cNvPr>
          <p:cNvSpPr/>
          <p:nvPr/>
        </p:nvSpPr>
        <p:spPr>
          <a:xfrm rot="282944">
            <a:off x="5359089" y="2850175"/>
            <a:ext cx="2276669" cy="132802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BB390A8-39B7-E80F-9A41-A1DB797E5C14}"/>
              </a:ext>
            </a:extLst>
          </p:cNvPr>
          <p:cNvSpPr txBox="1"/>
          <p:nvPr/>
        </p:nvSpPr>
        <p:spPr>
          <a:xfrm rot="305780">
            <a:off x="5558883" y="3191020"/>
            <a:ext cx="178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Pani Edwarda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latach </a:t>
            </a:r>
            <a:r>
              <a:rPr lang="pl-PL" dirty="0" smtClean="0"/>
              <a:t>80.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9216487"/>
      </p:ext>
    </p:extLst>
  </p:cSld>
  <p:clrMapOvr>
    <a:masterClrMapping/>
  </p:clrMapOvr>
  <p:transition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  <p:bldP spid="6" grpId="0" animBg="1"/>
      <p:bldP spid="9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2160" y="585216"/>
            <a:ext cx="10485120" cy="14996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4400" dirty="0"/>
              <a:t>Wspomnienia pani Edwardy boś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55261" y="4333166"/>
            <a:ext cx="7342303" cy="18364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dirty="0">
                <a:latin typeface="Baskerville Old Face" pitchFamily="18" charset="0"/>
              </a:rPr>
              <a:t>„Nie mieliśmy sumienia, żeby (...) wygnać ich, wybić. Tylko niech sobie żyją, one do jakiegoś czasu przeżyją. I tak, miesiąc po miesiącu, tydzień po tygodniu, przeszło dwa lata trzeba było jeść dać” – wspomina pani Edwarda Boś z domu Sikora. </a:t>
            </a:r>
          </a:p>
          <a:p>
            <a:pPr algn="ctr"/>
            <a:endParaRPr lang="pl-PL" sz="2400" dirty="0">
              <a:latin typeface="Baskerville Old Face" pitchFamily="18" charset="0"/>
            </a:endParaRPr>
          </a:p>
          <a:p>
            <a:pPr algn="ctr"/>
            <a:endParaRPr lang="pl-PL" sz="2400" dirty="0">
              <a:latin typeface="Baskerville Old Face" pitchFamily="18" charset="0"/>
            </a:endParaRPr>
          </a:p>
          <a:p>
            <a:pPr algn="ctr"/>
            <a:endParaRPr lang="pl-PL" sz="2400" dirty="0">
              <a:latin typeface="Baskerville Old Face" pitchFamily="18" charset="0"/>
            </a:endParaRPr>
          </a:p>
        </p:txBody>
      </p:sp>
      <p:sp>
        <p:nvSpPr>
          <p:cNvPr id="6" name="Prostokąt: ścięte rogi po przekątnej 5">
            <a:extLst>
              <a:ext uri="{FF2B5EF4-FFF2-40B4-BE49-F238E27FC236}">
                <a16:creationId xmlns:a16="http://schemas.microsoft.com/office/drawing/2014/main" id="{D33B8586-DEF9-6F8E-DBDD-E2F4A6D1B16D}"/>
              </a:ext>
            </a:extLst>
          </p:cNvPr>
          <p:cNvSpPr/>
          <p:nvPr/>
        </p:nvSpPr>
        <p:spPr>
          <a:xfrm>
            <a:off x="0" y="2665844"/>
            <a:ext cx="4146336" cy="3897446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6" y="2393548"/>
            <a:ext cx="4122859" cy="387923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8C04E13-09C6-19B0-1402-E45AA8BB9CC4}"/>
              </a:ext>
            </a:extLst>
          </p:cNvPr>
          <p:cNvSpPr txBox="1"/>
          <p:nvPr/>
        </p:nvSpPr>
        <p:spPr>
          <a:xfrm>
            <a:off x="5980386" y="2700051"/>
            <a:ext cx="5770180" cy="102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800" dirty="0">
                <a:latin typeface="Baskerville Old Face" pitchFamily="18" charset="0"/>
              </a:rPr>
              <a:t>„[…] przychodził jeden gość, to tutaj do mamy na pogadanki.  I skądś on wiedział, od bandytów skądś wiedział, że mają nas spalić, mają nas spalić za to żeśmy Żydów trzymali. 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3265756"/>
      </p:ext>
    </p:extLst>
  </p:cSld>
  <p:clrMapOvr>
    <a:masterClrMapping/>
  </p:clrMapOvr>
  <p:transition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585788"/>
            <a:ext cx="9720263" cy="1498600"/>
          </a:xfrm>
        </p:spPr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4F8FB5E-363D-7FFB-E88E-3C2B99A84577}"/>
              </a:ext>
            </a:extLst>
          </p:cNvPr>
          <p:cNvSpPr txBox="1"/>
          <p:nvPr/>
        </p:nvSpPr>
        <p:spPr>
          <a:xfrm>
            <a:off x="1359663" y="612322"/>
            <a:ext cx="9693820" cy="561855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5400" dirty="0"/>
              <a:t>Mimo zagrożenia ukrywali ich aż do zakończenia wojny</a:t>
            </a:r>
            <a:r>
              <a:rPr lang="pl-PL" sz="5400" dirty="0" smtClean="0"/>
              <a:t>.</a:t>
            </a:r>
            <a:r>
              <a:rPr lang="pl-PL" sz="5400" b="1" dirty="0">
                <a:latin typeface="Ink Free" panose="03080402000500000000" pitchFamily="66" charset="0"/>
              </a:rPr>
              <a:t> Polska była </a:t>
            </a:r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jedynym krajem</a:t>
            </a:r>
            <a:r>
              <a:rPr lang="pl-PL" sz="5400" b="1" dirty="0">
                <a:latin typeface="Ink Free" panose="03080402000500000000" pitchFamily="66" charset="0"/>
              </a:rPr>
              <a:t>, w którym za nawet najmniejszą pomoc Żydom groziła kara śmierci</a:t>
            </a:r>
            <a:r>
              <a:rPr lang="pl-PL" sz="5400" b="1" dirty="0" smtClean="0">
                <a:latin typeface="Ink Free" panose="03080402000500000000" pitchFamily="66" charset="0"/>
              </a:rPr>
              <a:t>.</a:t>
            </a:r>
            <a:endParaRPr lang="pl-PL" sz="54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9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wal 11">
            <a:extLst>
              <a:ext uri="{FF2B5EF4-FFF2-40B4-BE49-F238E27FC236}">
                <a16:creationId xmlns:a16="http://schemas.microsoft.com/office/drawing/2014/main" id="{F37BEE01-2B05-A6A0-49A5-29FC88AA606B}"/>
              </a:ext>
            </a:extLst>
          </p:cNvPr>
          <p:cNvSpPr/>
          <p:nvPr/>
        </p:nvSpPr>
        <p:spPr>
          <a:xfrm>
            <a:off x="4185726" y="2517538"/>
            <a:ext cx="2882952" cy="410073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69C8DAD2-7C9B-3D81-5D28-F14380134169}"/>
              </a:ext>
            </a:extLst>
          </p:cNvPr>
          <p:cNvSpPr/>
          <p:nvPr/>
        </p:nvSpPr>
        <p:spPr>
          <a:xfrm>
            <a:off x="7756024" y="2517538"/>
            <a:ext cx="2882952" cy="410073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E7F96182-C8AE-5423-1BE7-A21591FAF1A1}"/>
              </a:ext>
            </a:extLst>
          </p:cNvPr>
          <p:cNvSpPr/>
          <p:nvPr/>
        </p:nvSpPr>
        <p:spPr>
          <a:xfrm>
            <a:off x="495341" y="2517540"/>
            <a:ext cx="2882952" cy="410073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7255" y="585216"/>
            <a:ext cx="10268607" cy="14996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/>
              <a:t>Żydzi ukrywający się u Sikorów</a:t>
            </a:r>
          </a:p>
        </p:txBody>
      </p:sp>
      <p:pic>
        <p:nvPicPr>
          <p:cNvPr id="5" name="Symbol zastępczy zawartości 4" descr="Obraz zawierający Ludzka twarz, portret, ubrania, osoba&#10;&#10;Opis wygenerowany automatycznie">
            <a:extLst>
              <a:ext uri="{FF2B5EF4-FFF2-40B4-BE49-F238E27FC236}">
                <a16:creationId xmlns:a16="http://schemas.microsoft.com/office/drawing/2014/main" id="{11D317DA-C1AB-F411-FDB9-F313A3097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88" y="2385274"/>
            <a:ext cx="2882952" cy="4022725"/>
          </a:xfrm>
          <a:prstGeom prst="ellipse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az 6" descr="Obraz zawierający Ludzka twarz, ubrania, portret, osoba&#10;&#10;Opis wygenerowany automatycznie">
            <a:extLst>
              <a:ext uri="{FF2B5EF4-FFF2-40B4-BE49-F238E27FC236}">
                <a16:creationId xmlns:a16="http://schemas.microsoft.com/office/drawing/2014/main" id="{993EB656-0C5D-1BCE-05AB-AE0FCB2D9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16" y="2385273"/>
            <a:ext cx="2882952" cy="4022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Obraz 8" descr="Obraz zawierający Ludzka twarz, ubrania, portret, osoba&#10;&#10;Opis wygenerowany automatycznie">
            <a:extLst>
              <a:ext uri="{FF2B5EF4-FFF2-40B4-BE49-F238E27FC236}">
                <a16:creationId xmlns:a16="http://schemas.microsoft.com/office/drawing/2014/main" id="{88108A96-1965-F6BF-E975-31C02EF3B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10" y="2385274"/>
            <a:ext cx="2882952" cy="4067809"/>
          </a:xfrm>
          <a:prstGeom prst="ellipse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61DDBDD-C1F7-8EC5-389D-E99A2495986A}"/>
              </a:ext>
            </a:extLst>
          </p:cNvPr>
          <p:cNvSpPr txBox="1"/>
          <p:nvPr/>
        </p:nvSpPr>
        <p:spPr>
          <a:xfrm>
            <a:off x="1349496" y="5900202"/>
            <a:ext cx="2024743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Raizel Edelstain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69107DA-3FFF-43AF-33B5-B2B09E6B613E}"/>
              </a:ext>
            </a:extLst>
          </p:cNvPr>
          <p:cNvSpPr txBox="1"/>
          <p:nvPr/>
        </p:nvSpPr>
        <p:spPr>
          <a:xfrm>
            <a:off x="5083628" y="5869115"/>
            <a:ext cx="2024743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Sam (Szlomo) Edelstain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1F56E2-81D3-8690-5DEE-F3EEE81AF714}"/>
              </a:ext>
            </a:extLst>
          </p:cNvPr>
          <p:cNvSpPr txBox="1"/>
          <p:nvPr/>
        </p:nvSpPr>
        <p:spPr>
          <a:xfrm>
            <a:off x="8614233" y="5869115"/>
            <a:ext cx="2024743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Josef (Josek) Edelstain</a:t>
            </a:r>
          </a:p>
        </p:txBody>
      </p:sp>
    </p:spTree>
    <p:extLst>
      <p:ext uri="{BB962C8B-B14F-4D97-AF65-F5344CB8AC3E}">
        <p14:creationId xmlns:p14="http://schemas.microsoft.com/office/powerpoint/2010/main" val="182086649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wal 7">
            <a:extLst>
              <a:ext uri="{FF2B5EF4-FFF2-40B4-BE49-F238E27FC236}">
                <a16:creationId xmlns:a16="http://schemas.microsoft.com/office/drawing/2014/main" id="{80EF627D-2118-E42B-CB4D-2122CA72D357}"/>
              </a:ext>
            </a:extLst>
          </p:cNvPr>
          <p:cNvSpPr/>
          <p:nvPr/>
        </p:nvSpPr>
        <p:spPr>
          <a:xfrm>
            <a:off x="181529" y="1015588"/>
            <a:ext cx="3562350" cy="56033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70D86396-8E8D-A029-6CBD-0499EA2169DB}"/>
              </a:ext>
            </a:extLst>
          </p:cNvPr>
          <p:cNvSpPr/>
          <p:nvPr/>
        </p:nvSpPr>
        <p:spPr>
          <a:xfrm>
            <a:off x="7180588" y="934525"/>
            <a:ext cx="3562350" cy="56033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38D7F23-48E6-8316-EC8A-D6862D2DCE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4792" y="645936"/>
            <a:ext cx="3701475" cy="5566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FEC1B96-5A6D-7DF2-7DDA-C67DC4CC65D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733" y="608718"/>
            <a:ext cx="3562350" cy="56405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C774482-24D8-44A5-4ADC-403E4E495FED}"/>
              </a:ext>
            </a:extLst>
          </p:cNvPr>
          <p:cNvSpPr txBox="1"/>
          <p:nvPr/>
        </p:nvSpPr>
        <p:spPr>
          <a:xfrm>
            <a:off x="4391397" y="3290431"/>
            <a:ext cx="2705877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Jakob Erlich oraz </a:t>
            </a:r>
            <a:endParaRPr lang="pl-PL" dirty="0" smtClean="0"/>
          </a:p>
          <a:p>
            <a:pPr algn="ctr"/>
            <a:r>
              <a:rPr lang="pl-PL" dirty="0" smtClean="0"/>
              <a:t>Yehiel </a:t>
            </a:r>
            <a:r>
              <a:rPr lang="pl-PL" dirty="0"/>
              <a:t>Rolnik</a:t>
            </a:r>
          </a:p>
        </p:txBody>
      </p:sp>
      <p:pic>
        <p:nvPicPr>
          <p:cNvPr id="2" name="jankiel i rolni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1467" y="219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1131"/>
      </p:ext>
    </p:extLst>
  </p:cSld>
  <p:clrMapOvr>
    <a:masterClrMapping/>
  </p:clrMapOvr>
  <p:transition advTm="3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5" y="841949"/>
            <a:ext cx="3780576" cy="512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88" y="828298"/>
            <a:ext cx="3219780" cy="5147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wes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04494" y="354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65110" y="471509"/>
            <a:ext cx="5756988" cy="1737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sz="3600" dirty="0"/>
              <a:t>Dyplom honorowy dla rodziny Sikorów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1429668" y="2593337"/>
            <a:ext cx="4389120" cy="37622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pl-PL" sz="2400" dirty="0"/>
              <a:t>Rodzina Sikorów otrzymała dyplom honorowy i medal </a:t>
            </a:r>
            <a:r>
              <a:rPr lang="pl-P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Sprawiedliwi Wśród Narodów Świata</a:t>
            </a:r>
            <a:r>
              <a:rPr lang="pl-PL" sz="2400" dirty="0"/>
              <a:t>. Nagroda ta została ustanowiona w 1963 roku i jest przyznawana przez państwo Izrael osobom lub rodzinom pomagającym Żydom w czasie II wojny światowej.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B7005544-8F49-7DC4-6BBC-D97DC4937A45}"/>
              </a:ext>
            </a:extLst>
          </p:cNvPr>
          <p:cNvSpPr/>
          <p:nvPr/>
        </p:nvSpPr>
        <p:spPr>
          <a:xfrm>
            <a:off x="7740562" y="1053333"/>
            <a:ext cx="3954229" cy="54919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Symbol zastępczy zawartości 8" descr="dyplom honorow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08236" y="595420"/>
            <a:ext cx="3954229" cy="5491984"/>
          </a:xfrm>
          <a:prstGeom prst="flowChartAlternateProcess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93816705-CF5F-CC63-C3A7-A283AE56CD6E}"/>
              </a:ext>
            </a:extLst>
          </p:cNvPr>
          <p:cNvSpPr/>
          <p:nvPr/>
        </p:nvSpPr>
        <p:spPr>
          <a:xfrm>
            <a:off x="6334637" y="4333534"/>
            <a:ext cx="2217419" cy="21727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tekst, moneta, waluta, pieniądze&#10;&#10;Opis wygenerowany automatycznie">
            <a:extLst>
              <a:ext uri="{FF2B5EF4-FFF2-40B4-BE49-F238E27FC236}">
                <a16:creationId xmlns:a16="http://schemas.microsoft.com/office/drawing/2014/main" id="{6F9F6F23-2E09-585E-BBF2-B6EC05A3F1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29067"/>
            <a:ext cx="2217420" cy="22265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75149140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808</TotalTime>
  <Words>372</Words>
  <Application>Microsoft Office PowerPoint</Application>
  <PresentationFormat>Panoramiczny</PresentationFormat>
  <Paragraphs>39</Paragraphs>
  <Slides>14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4" baseType="lpstr">
      <vt:lpstr>Avenir Next LT Pro Light</vt:lpstr>
      <vt:lpstr>Baskerville Old Face</vt:lpstr>
      <vt:lpstr>Bookman Old Style</vt:lpstr>
      <vt:lpstr>Calibri</vt:lpstr>
      <vt:lpstr>Ink Free</vt:lpstr>
      <vt:lpstr>Tw Cen MT</vt:lpstr>
      <vt:lpstr>Tw Cen MT Condensed</vt:lpstr>
      <vt:lpstr>Wingdings</vt:lpstr>
      <vt:lpstr>Wingdings 3</vt:lpstr>
      <vt:lpstr>Integralny</vt:lpstr>
      <vt:lpstr>Sprawiedliwi Lubelszczyzny</vt:lpstr>
      <vt:lpstr>Kim są sprawiedliwi Lubelszczyzny?</vt:lpstr>
      <vt:lpstr>Rodzina Sikorów ze stróży</vt:lpstr>
      <vt:lpstr>Wspomnienia pani Edwardy boś</vt:lpstr>
      <vt:lpstr> </vt:lpstr>
      <vt:lpstr>Żydzi ukrywający się u Sikorów</vt:lpstr>
      <vt:lpstr>Prezentacja programu PowerPoint</vt:lpstr>
      <vt:lpstr>Prezentacja programu PowerPoint</vt:lpstr>
      <vt:lpstr>Dyplom honorowy dla rodziny Sikorów</vt:lpstr>
      <vt:lpstr>Prezentacja programu PowerPoint</vt:lpstr>
      <vt:lpstr>Tablica w naszej szkole</vt:lpstr>
      <vt:lpstr>Prezentacja programu PowerPoint</vt:lpstr>
      <vt:lpstr>Po wojnie</vt:lpstr>
      <vt:lpstr>Dziękujemy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Sprawiedliwi lubelszczyzny</dc:title>
  <dc:creator>8a</dc:creator>
  <cp:lastModifiedBy>8a</cp:lastModifiedBy>
  <cp:revision>78</cp:revision>
  <dcterms:created xsi:type="dcterms:W3CDTF">2023-09-19T11:22:21Z</dcterms:created>
  <dcterms:modified xsi:type="dcterms:W3CDTF">2023-10-27T14:39:34Z</dcterms:modified>
</cp:coreProperties>
</file>